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embeddedFontLst>
    <p:embeddedFont>
      <p:font typeface="Roboto"/>
      <p:regular r:id="rId86"/>
      <p:bold r:id="rId87"/>
      <p:italic r:id="rId88"/>
      <p:boldItalic r:id="rId89"/>
    </p:embeddedFont>
    <p:embeddedFont>
      <p:font typeface="Nunito"/>
      <p:regular r:id="rId90"/>
      <p:bold r:id="rId91"/>
      <p:italic r:id="rId92"/>
      <p:boldItalic r:id="rId93"/>
    </p:embeddedFont>
    <p:embeddedFont>
      <p:font typeface="Maven Pro"/>
      <p:regular r:id="rId94"/>
      <p:bold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Roboto-regular.fntdata"/><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font" Target="fonts/Roboto-italic.fntdata"/><Relationship Id="rId43" Type="http://schemas.openxmlformats.org/officeDocument/2006/relationships/slide" Target="slides/slide37.xml"/><Relationship Id="rId87" Type="http://schemas.openxmlformats.org/officeDocument/2006/relationships/font" Target="fonts/Roboto-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MavenPro-bold.fntdata"/><Relationship Id="rId50" Type="http://schemas.openxmlformats.org/officeDocument/2006/relationships/slide" Target="slides/slide44.xml"/><Relationship Id="rId94" Type="http://schemas.openxmlformats.org/officeDocument/2006/relationships/font" Target="fonts/MavenPro-regular.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Nunito-bold.fntdata"/><Relationship Id="rId90" Type="http://schemas.openxmlformats.org/officeDocument/2006/relationships/font" Target="fonts/Nunito-regular.fntdata"/><Relationship Id="rId93" Type="http://schemas.openxmlformats.org/officeDocument/2006/relationships/font" Target="fonts/Nunito-boldItalic.fntdata"/><Relationship Id="rId92" Type="http://schemas.openxmlformats.org/officeDocument/2006/relationships/font" Target="fonts/Nunito-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d715555a0_7_2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5d715555a0_7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e29a845e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ae29a845ef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ae29a845e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ae29a845ef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ae29a845e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2ae29a845ef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ae29a845e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ae29a845ef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ae29a845e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ae29a845ef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ae29a845e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ae29a845ef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ae29a845e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ae29a845ef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e29a845e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ae29a845ef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ae29a845e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2ae29a845ef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e29a845e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ae29a845ef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d715555a0_7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25d715555a0_7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602b4bf0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a602b4bf0c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ae29a845e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ae29a845ef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ae29a845e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2ae29a845ef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ae29a845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2ae29a845ef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ae29a845e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ae29a845ef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ae29a845e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ae29a845ef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ae29a845e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2ae29a845ef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ae29a845e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2ae29a845ef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ae29a845e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2ae29a845ef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ae29a845e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ae29a845ef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d715555a0_7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5d715555a0_7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b823334fa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b823334fa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b823334f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b823334f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b823334fa0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b823334fa0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b823334fa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b823334fa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b823334fa0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2b823334fa0_0_8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b823334fa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b823334fa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b823334fa0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b823334fa0_0_8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b823334fa0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2b823334fa0_0_8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b90a3d4f6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b90a3d4f6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b90a3d4f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2b90a3d4f6b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a602b4bf0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a602b4bf0c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915ae8c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2a915ae8c2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ae29a845e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ae29a845ef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ae29a845e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2ae29a845ef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ae29a845e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ae29a845ef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ae29a845e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ae29a845ef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ae29a845e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2ae29a845ef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ae29a845e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ae29a845ef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a915ae8c2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2a915ae8c2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ae29a845e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2ae29a845ef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b90a3d4f6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2b90a3d4f6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602b4bf0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2a602b4bf0c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b9dd3e71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2b9dd3e715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b90a3d4f6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2b90a3d4f6b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9dd3e71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2b9dd3e715f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b9dd3e715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b9dd3e715f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b9dd3e715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2b9dd3e715f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b9dd3e715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2b9dd3e715f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b9dd3e715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2b9dd3e715f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b9dd3e715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2b9dd3e715f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b9dd3e715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2b9dd3e715f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b9dd3e715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2b9dd3e715f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602b4bf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a602b4bf0c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b31b9d37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2b31b9d373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b31b9d373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2b31b9d373d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b31b9d37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2b31b9d373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b31b9d373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2b31b9d373d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b90a3d4f6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2b90a3d4f6b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b31b9d373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2b31b9d373d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b31b9d373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2b31b9d373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31b9d373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2b31b9d373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b90a3d4f6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2b90a3d4f6b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b823334fa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2b823334fa0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f1b2cf3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af1b2cf3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b823334fa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2b823334fa0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b823334fa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2b823334fa0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b823334fa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2b823334fa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b823334fa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2b823334fa0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b823334fa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2b823334fa0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823334fa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2b823334fa0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b823334fa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2b823334fa0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b90a3d4f6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2b90a3d4f6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b823334fa0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b823334fa0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b823334fa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2b823334fa0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e29a845e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2ae29a845ef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e29a845e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ae29a845ef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54" name="Shape 54"/>
        <p:cNvGrpSpPr/>
        <p:nvPr/>
      </p:nvGrpSpPr>
      <p:grpSpPr>
        <a:xfrm>
          <a:off x="0" y="0"/>
          <a:ext cx="0" cy="0"/>
          <a:chOff x="0" y="0"/>
          <a:chExt cx="0" cy="0"/>
        </a:xfrm>
      </p:grpSpPr>
      <p:grpSp>
        <p:nvGrpSpPr>
          <p:cNvPr id="55" name="Google Shape;55;p14"/>
          <p:cNvGrpSpPr/>
          <p:nvPr/>
        </p:nvGrpSpPr>
        <p:grpSpPr>
          <a:xfrm>
            <a:off x="7343003" y="3409675"/>
            <a:ext cx="1691422" cy="1732548"/>
            <a:chOff x="7343003" y="3409675"/>
            <a:chExt cx="1691422" cy="1732548"/>
          </a:xfrm>
        </p:grpSpPr>
        <p:grpSp>
          <p:nvGrpSpPr>
            <p:cNvPr id="56" name="Google Shape;56;p14"/>
            <p:cNvGrpSpPr/>
            <p:nvPr/>
          </p:nvGrpSpPr>
          <p:grpSpPr>
            <a:xfrm>
              <a:off x="7343003" y="4453711"/>
              <a:ext cx="316800" cy="688512"/>
              <a:chOff x="7343003" y="4453711"/>
              <a:chExt cx="316800" cy="688512"/>
            </a:xfrm>
          </p:grpSpPr>
          <p:sp>
            <p:nvSpPr>
              <p:cNvPr id="57" name="Google Shape;57;p14"/>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14"/>
            <p:cNvGrpSpPr/>
            <p:nvPr/>
          </p:nvGrpSpPr>
          <p:grpSpPr>
            <a:xfrm>
              <a:off x="7801210" y="4105700"/>
              <a:ext cx="316800" cy="1036523"/>
              <a:chOff x="7801210" y="4105700"/>
              <a:chExt cx="316800" cy="1036523"/>
            </a:xfrm>
          </p:grpSpPr>
          <p:sp>
            <p:nvSpPr>
              <p:cNvPr id="60" name="Google Shape;60;p14"/>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14"/>
            <p:cNvGrpSpPr/>
            <p:nvPr/>
          </p:nvGrpSpPr>
          <p:grpSpPr>
            <a:xfrm>
              <a:off x="8259418" y="3757688"/>
              <a:ext cx="316800" cy="1384535"/>
              <a:chOff x="8259418" y="3757688"/>
              <a:chExt cx="316800" cy="1384535"/>
            </a:xfrm>
          </p:grpSpPr>
          <p:sp>
            <p:nvSpPr>
              <p:cNvPr id="64" name="Google Shape;64;p14"/>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14"/>
            <p:cNvGrpSpPr/>
            <p:nvPr/>
          </p:nvGrpSpPr>
          <p:grpSpPr>
            <a:xfrm>
              <a:off x="8717625" y="3409675"/>
              <a:ext cx="316800" cy="1732548"/>
              <a:chOff x="8717625" y="3409675"/>
              <a:chExt cx="316800" cy="1732548"/>
            </a:xfrm>
          </p:grpSpPr>
          <p:sp>
            <p:nvSpPr>
              <p:cNvPr id="69" name="Google Shape;69;p14"/>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 name="Google Shape;74;p14"/>
          <p:cNvGrpSpPr/>
          <p:nvPr/>
        </p:nvGrpSpPr>
        <p:grpSpPr>
          <a:xfrm>
            <a:off x="5043503" y="0"/>
            <a:ext cx="3814072" cy="3839102"/>
            <a:chOff x="5043503" y="0"/>
            <a:chExt cx="3814072" cy="3839102"/>
          </a:xfrm>
        </p:grpSpPr>
        <p:sp>
          <p:nvSpPr>
            <p:cNvPr id="75" name="Google Shape;75;p14"/>
            <p:cNvSpPr/>
            <p:nvPr/>
          </p:nvSpPr>
          <p:spPr>
            <a:xfrm>
              <a:off x="8460975" y="1817775"/>
              <a:ext cx="396600" cy="3966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rot="-9830444">
              <a:off x="6469759" y="3480728"/>
              <a:ext cx="320148" cy="32014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p14"/>
            <p:cNvGrpSpPr/>
            <p:nvPr/>
          </p:nvGrpSpPr>
          <p:grpSpPr>
            <a:xfrm>
              <a:off x="7647812" y="2704283"/>
              <a:ext cx="635219" cy="635219"/>
              <a:chOff x="6725724" y="2701260"/>
              <a:chExt cx="1208101" cy="1208100"/>
            </a:xfrm>
          </p:grpSpPr>
          <p:sp>
            <p:nvSpPr>
              <p:cNvPr id="78" name="Google Shape;78;p14"/>
              <p:cNvSpPr/>
              <p:nvPr/>
            </p:nvSpPr>
            <p:spPr>
              <a:xfrm rot="5400000">
                <a:off x="6725725" y="2701260"/>
                <a:ext cx="1208100" cy="12081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rot="5400000">
                <a:off x="6954988" y="2930398"/>
                <a:ext cx="749700" cy="7497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4"/>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 name="Google Shape;82;p14"/>
            <p:cNvGrpSpPr/>
            <p:nvPr/>
          </p:nvGrpSpPr>
          <p:grpSpPr>
            <a:xfrm>
              <a:off x="7952720" y="179238"/>
              <a:ext cx="873165" cy="873003"/>
              <a:chOff x="7754428" y="208725"/>
              <a:chExt cx="541800" cy="541800"/>
            </a:xfrm>
          </p:grpSpPr>
          <p:sp>
            <p:nvSpPr>
              <p:cNvPr id="83" name="Google Shape;83;p14"/>
              <p:cNvSpPr/>
              <p:nvPr/>
            </p:nvSpPr>
            <p:spPr>
              <a:xfrm rot="-8647347">
                <a:off x="7831319" y="285616"/>
                <a:ext cx="388018" cy="38801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14"/>
            <p:cNvSpPr/>
            <p:nvPr/>
          </p:nvSpPr>
          <p:spPr>
            <a:xfrm>
              <a:off x="5399840" y="356365"/>
              <a:ext cx="2577000" cy="25770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rot="2043858">
              <a:off x="5503813" y="460310"/>
              <a:ext cx="2369480" cy="236948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14"/>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2" name="Google Shape;92;p14"/>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93" name="Google Shape;93;p1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146769" y="3406"/>
            <a:ext cx="1233214" cy="1384535"/>
            <a:chOff x="146769" y="3406"/>
            <a:chExt cx="1233214" cy="1384535"/>
          </a:xfrm>
        </p:grpSpPr>
        <p:grpSp>
          <p:nvGrpSpPr>
            <p:cNvPr id="96" name="Google Shape;96;p15"/>
            <p:cNvGrpSpPr/>
            <p:nvPr/>
          </p:nvGrpSpPr>
          <p:grpSpPr>
            <a:xfrm>
              <a:off x="1063183" y="3406"/>
              <a:ext cx="316800" cy="688513"/>
              <a:chOff x="1063183" y="3406"/>
              <a:chExt cx="316800" cy="688513"/>
            </a:xfrm>
          </p:grpSpPr>
          <p:sp>
            <p:nvSpPr>
              <p:cNvPr id="97" name="Google Shape;97;p15"/>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 name="Google Shape;99;p15"/>
            <p:cNvGrpSpPr/>
            <p:nvPr/>
          </p:nvGrpSpPr>
          <p:grpSpPr>
            <a:xfrm>
              <a:off x="604976" y="3406"/>
              <a:ext cx="316800" cy="1036524"/>
              <a:chOff x="604976" y="3406"/>
              <a:chExt cx="316800" cy="1036524"/>
            </a:xfrm>
          </p:grpSpPr>
          <p:sp>
            <p:nvSpPr>
              <p:cNvPr id="100" name="Google Shape;100;p15"/>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5"/>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5"/>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 name="Google Shape;103;p15"/>
            <p:cNvGrpSpPr/>
            <p:nvPr/>
          </p:nvGrpSpPr>
          <p:grpSpPr>
            <a:xfrm>
              <a:off x="146769" y="3406"/>
              <a:ext cx="316800" cy="1384535"/>
              <a:chOff x="146769" y="3406"/>
              <a:chExt cx="316800" cy="1384535"/>
            </a:xfrm>
          </p:grpSpPr>
          <p:sp>
            <p:nvSpPr>
              <p:cNvPr id="104" name="Google Shape;104;p15"/>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5"/>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8" name="Google Shape;108;p15"/>
          <p:cNvGrpSpPr/>
          <p:nvPr/>
        </p:nvGrpSpPr>
        <p:grpSpPr>
          <a:xfrm>
            <a:off x="6775084" y="2904008"/>
            <a:ext cx="2186147" cy="2239500"/>
            <a:chOff x="6775084" y="2904008"/>
            <a:chExt cx="2186147" cy="2239500"/>
          </a:xfrm>
        </p:grpSpPr>
        <p:grpSp>
          <p:nvGrpSpPr>
            <p:cNvPr id="109" name="Google Shape;109;p15"/>
            <p:cNvGrpSpPr/>
            <p:nvPr/>
          </p:nvGrpSpPr>
          <p:grpSpPr>
            <a:xfrm>
              <a:off x="6775084" y="4253708"/>
              <a:ext cx="409500" cy="889800"/>
              <a:chOff x="6775084" y="4253708"/>
              <a:chExt cx="409500" cy="889800"/>
            </a:xfrm>
          </p:grpSpPr>
          <p:sp>
            <p:nvSpPr>
              <p:cNvPr id="110" name="Google Shape;110;p15"/>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 name="Google Shape;112;p15"/>
            <p:cNvGrpSpPr/>
            <p:nvPr/>
          </p:nvGrpSpPr>
          <p:grpSpPr>
            <a:xfrm>
              <a:off x="7367299" y="3804008"/>
              <a:ext cx="409500" cy="1339500"/>
              <a:chOff x="7367299" y="3804008"/>
              <a:chExt cx="409500" cy="1339500"/>
            </a:xfrm>
          </p:grpSpPr>
          <p:sp>
            <p:nvSpPr>
              <p:cNvPr id="113" name="Google Shape;113;p15"/>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5"/>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 name="Google Shape;116;p15"/>
            <p:cNvGrpSpPr/>
            <p:nvPr/>
          </p:nvGrpSpPr>
          <p:grpSpPr>
            <a:xfrm>
              <a:off x="7959516" y="3354008"/>
              <a:ext cx="409500" cy="1789500"/>
              <a:chOff x="7959516" y="3354008"/>
              <a:chExt cx="409500" cy="1789500"/>
            </a:xfrm>
          </p:grpSpPr>
          <p:sp>
            <p:nvSpPr>
              <p:cNvPr id="117" name="Google Shape;117;p15"/>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5"/>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5"/>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15"/>
            <p:cNvGrpSpPr/>
            <p:nvPr/>
          </p:nvGrpSpPr>
          <p:grpSpPr>
            <a:xfrm>
              <a:off x="8551731" y="2904008"/>
              <a:ext cx="409500" cy="2239500"/>
              <a:chOff x="8551731" y="2904008"/>
              <a:chExt cx="409500" cy="2239500"/>
            </a:xfrm>
          </p:grpSpPr>
          <p:sp>
            <p:nvSpPr>
              <p:cNvPr id="122" name="Google Shape;122;p15"/>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5"/>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5"/>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5"/>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7" name="Google Shape;127;p15"/>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28" name="Google Shape;128;p1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 name="Shape 129"/>
        <p:cNvGrpSpPr/>
        <p:nvPr/>
      </p:nvGrpSpPr>
      <p:grpSpPr>
        <a:xfrm>
          <a:off x="0" y="0"/>
          <a:ext cx="0" cy="0"/>
          <a:chOff x="0" y="0"/>
          <a:chExt cx="0" cy="0"/>
        </a:xfrm>
      </p:grpSpPr>
      <p:grpSp>
        <p:nvGrpSpPr>
          <p:cNvPr id="130" name="Google Shape;130;p16"/>
          <p:cNvGrpSpPr/>
          <p:nvPr/>
        </p:nvGrpSpPr>
        <p:grpSpPr>
          <a:xfrm>
            <a:off x="625966" y="299376"/>
            <a:ext cx="999312" cy="999312"/>
            <a:chOff x="348199" y="179450"/>
            <a:chExt cx="1116300" cy="1116300"/>
          </a:xfrm>
        </p:grpSpPr>
        <p:sp>
          <p:nvSpPr>
            <p:cNvPr id="131" name="Google Shape;131;p16"/>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6"/>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1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4" name="Google Shape;134;p16"/>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5" name="Google Shape;135;p1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6" name="Shape 136"/>
        <p:cNvGrpSpPr/>
        <p:nvPr/>
      </p:nvGrpSpPr>
      <p:grpSpPr>
        <a:xfrm>
          <a:off x="0" y="0"/>
          <a:ext cx="0" cy="0"/>
          <a:chOff x="0" y="0"/>
          <a:chExt cx="0" cy="0"/>
        </a:xfrm>
      </p:grpSpPr>
      <p:grpSp>
        <p:nvGrpSpPr>
          <p:cNvPr id="137" name="Google Shape;137;p17"/>
          <p:cNvGrpSpPr/>
          <p:nvPr/>
        </p:nvGrpSpPr>
        <p:grpSpPr>
          <a:xfrm>
            <a:off x="625966" y="299376"/>
            <a:ext cx="999312" cy="999312"/>
            <a:chOff x="348199" y="179450"/>
            <a:chExt cx="1116300" cy="1116300"/>
          </a:xfrm>
        </p:grpSpPr>
        <p:sp>
          <p:nvSpPr>
            <p:cNvPr id="138" name="Google Shape;138;p1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1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1" name="Google Shape;141;p17"/>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2" name="Google Shape;142;p17"/>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3" name="Google Shape;143;p1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grpSp>
        <p:nvGrpSpPr>
          <p:cNvPr id="145" name="Google Shape;145;p18"/>
          <p:cNvGrpSpPr/>
          <p:nvPr/>
        </p:nvGrpSpPr>
        <p:grpSpPr>
          <a:xfrm>
            <a:off x="625966" y="299376"/>
            <a:ext cx="999312" cy="999312"/>
            <a:chOff x="348199" y="179450"/>
            <a:chExt cx="1116300" cy="1116300"/>
          </a:xfrm>
        </p:grpSpPr>
        <p:sp>
          <p:nvSpPr>
            <p:cNvPr id="146" name="Google Shape;146;p18"/>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8"/>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1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9" name="Google Shape;149;p1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0" name="Shape 150"/>
        <p:cNvGrpSpPr/>
        <p:nvPr/>
      </p:nvGrpSpPr>
      <p:grpSpPr>
        <a:xfrm>
          <a:off x="0" y="0"/>
          <a:ext cx="0" cy="0"/>
          <a:chOff x="0" y="0"/>
          <a:chExt cx="0" cy="0"/>
        </a:xfrm>
      </p:grpSpPr>
      <p:grpSp>
        <p:nvGrpSpPr>
          <p:cNvPr id="151" name="Google Shape;151;p19"/>
          <p:cNvGrpSpPr/>
          <p:nvPr/>
        </p:nvGrpSpPr>
        <p:grpSpPr>
          <a:xfrm>
            <a:off x="625966" y="299376"/>
            <a:ext cx="999312" cy="999312"/>
            <a:chOff x="348199" y="179450"/>
            <a:chExt cx="1116300" cy="1116300"/>
          </a:xfrm>
        </p:grpSpPr>
        <p:sp>
          <p:nvSpPr>
            <p:cNvPr id="152" name="Google Shape;152;p19"/>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9"/>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19"/>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5" name="Google Shape;155;p19"/>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6" name="Google Shape;156;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57" name="Shape 157"/>
        <p:cNvGrpSpPr/>
        <p:nvPr/>
      </p:nvGrpSpPr>
      <p:grpSpPr>
        <a:xfrm>
          <a:off x="0" y="0"/>
          <a:ext cx="0" cy="0"/>
          <a:chOff x="0" y="0"/>
          <a:chExt cx="0" cy="0"/>
        </a:xfrm>
      </p:grpSpPr>
      <p:grpSp>
        <p:nvGrpSpPr>
          <p:cNvPr id="158" name="Google Shape;158;p20"/>
          <p:cNvGrpSpPr/>
          <p:nvPr/>
        </p:nvGrpSpPr>
        <p:grpSpPr>
          <a:xfrm>
            <a:off x="6866714" y="1255"/>
            <a:ext cx="2267380" cy="2601741"/>
            <a:chOff x="6790514" y="1255"/>
            <a:chExt cx="2267380" cy="2601741"/>
          </a:xfrm>
        </p:grpSpPr>
        <p:grpSp>
          <p:nvGrpSpPr>
            <p:cNvPr id="159" name="Google Shape;159;p20"/>
            <p:cNvGrpSpPr/>
            <p:nvPr/>
          </p:nvGrpSpPr>
          <p:grpSpPr>
            <a:xfrm>
              <a:off x="7067536" y="1255"/>
              <a:ext cx="1990358" cy="1990303"/>
              <a:chOff x="7067536" y="1255"/>
              <a:chExt cx="1990358" cy="1990303"/>
            </a:xfrm>
          </p:grpSpPr>
          <p:sp>
            <p:nvSpPr>
              <p:cNvPr id="160" name="Google Shape;160;p20"/>
              <p:cNvSpPr/>
              <p:nvPr/>
            </p:nvSpPr>
            <p:spPr>
              <a:xfrm rot="-8648551">
                <a:off x="7594313" y="527721"/>
                <a:ext cx="937226" cy="937226"/>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0"/>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0"/>
              <p:cNvSpPr/>
              <p:nvPr/>
            </p:nvSpPr>
            <p:spPr>
              <a:xfrm rot="-8649154">
                <a:off x="7349891" y="283705"/>
                <a:ext cx="1425647" cy="14254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20"/>
            <p:cNvGrpSpPr/>
            <p:nvPr/>
          </p:nvGrpSpPr>
          <p:grpSpPr>
            <a:xfrm>
              <a:off x="8207126" y="1807997"/>
              <a:ext cx="795000" cy="795000"/>
              <a:chOff x="8207126" y="1807997"/>
              <a:chExt cx="795000" cy="795000"/>
            </a:xfrm>
          </p:grpSpPr>
          <p:sp>
            <p:nvSpPr>
              <p:cNvPr id="164" name="Google Shape;164;p20"/>
              <p:cNvSpPr/>
              <p:nvPr/>
            </p:nvSpPr>
            <p:spPr>
              <a:xfrm rot="2152054">
                <a:off x="8319942" y="1920813"/>
                <a:ext cx="569367" cy="569367"/>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0"/>
              <p:cNvSpPr/>
              <p:nvPr/>
            </p:nvSpPr>
            <p:spPr>
              <a:xfrm rot="2150259">
                <a:off x="8408218" y="2008610"/>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0"/>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20"/>
            <p:cNvGrpSpPr/>
            <p:nvPr/>
          </p:nvGrpSpPr>
          <p:grpSpPr>
            <a:xfrm>
              <a:off x="6790514" y="118857"/>
              <a:ext cx="548700" cy="548700"/>
              <a:chOff x="6790514" y="118857"/>
              <a:chExt cx="548700" cy="548700"/>
            </a:xfrm>
          </p:grpSpPr>
          <p:sp>
            <p:nvSpPr>
              <p:cNvPr id="168" name="Google Shape;168;p20"/>
              <p:cNvSpPr/>
              <p:nvPr/>
            </p:nvSpPr>
            <p:spPr>
              <a:xfrm rot="2150259">
                <a:off x="6868362" y="196705"/>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0"/>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0" name="Google Shape;170;p20"/>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71" name="Google Shape;171;p2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2" name="Shape 172"/>
        <p:cNvGrpSpPr/>
        <p:nvPr/>
      </p:nvGrpSpPr>
      <p:grpSpPr>
        <a:xfrm>
          <a:off x="0" y="0"/>
          <a:ext cx="0" cy="0"/>
          <a:chOff x="0" y="0"/>
          <a:chExt cx="0" cy="0"/>
        </a:xfrm>
      </p:grpSpPr>
      <p:grpSp>
        <p:nvGrpSpPr>
          <p:cNvPr id="173" name="Google Shape;173;p21"/>
          <p:cNvGrpSpPr/>
          <p:nvPr/>
        </p:nvGrpSpPr>
        <p:grpSpPr>
          <a:xfrm>
            <a:off x="625966" y="299376"/>
            <a:ext cx="999312" cy="999312"/>
            <a:chOff x="348199" y="179450"/>
            <a:chExt cx="1116300" cy="1116300"/>
          </a:xfrm>
        </p:grpSpPr>
        <p:sp>
          <p:nvSpPr>
            <p:cNvPr id="174" name="Google Shape;174;p21"/>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1"/>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21"/>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8" name="Google Shape;178;p21"/>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79" name="Google Shape;179;p2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0" name="Shape 180"/>
        <p:cNvGrpSpPr/>
        <p:nvPr/>
      </p:nvGrpSpPr>
      <p:grpSpPr>
        <a:xfrm>
          <a:off x="0" y="0"/>
          <a:ext cx="0" cy="0"/>
          <a:chOff x="0" y="0"/>
          <a:chExt cx="0" cy="0"/>
        </a:xfrm>
      </p:grpSpPr>
      <p:grpSp>
        <p:nvGrpSpPr>
          <p:cNvPr id="181" name="Google Shape;181;p22"/>
          <p:cNvGrpSpPr/>
          <p:nvPr/>
        </p:nvGrpSpPr>
        <p:grpSpPr>
          <a:xfrm>
            <a:off x="713373" y="3847119"/>
            <a:ext cx="825392" cy="825392"/>
            <a:chOff x="348199" y="179450"/>
            <a:chExt cx="1116300" cy="1116300"/>
          </a:xfrm>
        </p:grpSpPr>
        <p:sp>
          <p:nvSpPr>
            <p:cNvPr id="182" name="Google Shape;182;p22"/>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2"/>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 name="Google Shape;184;p22"/>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85" name="Google Shape;185;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86" name="Shape 186"/>
        <p:cNvGrpSpPr/>
        <p:nvPr/>
      </p:nvGrpSpPr>
      <p:grpSpPr>
        <a:xfrm>
          <a:off x="0" y="0"/>
          <a:ext cx="0" cy="0"/>
          <a:chOff x="0" y="0"/>
          <a:chExt cx="0" cy="0"/>
        </a:xfrm>
      </p:grpSpPr>
      <p:grpSp>
        <p:nvGrpSpPr>
          <p:cNvPr id="187" name="Google Shape;187;p23"/>
          <p:cNvGrpSpPr/>
          <p:nvPr/>
        </p:nvGrpSpPr>
        <p:grpSpPr>
          <a:xfrm>
            <a:off x="52" y="4099200"/>
            <a:ext cx="9144036" cy="1044300"/>
            <a:chOff x="52" y="4099200"/>
            <a:chExt cx="9144036" cy="1044300"/>
          </a:xfrm>
        </p:grpSpPr>
        <p:grpSp>
          <p:nvGrpSpPr>
            <p:cNvPr id="188" name="Google Shape;188;p23"/>
            <p:cNvGrpSpPr/>
            <p:nvPr/>
          </p:nvGrpSpPr>
          <p:grpSpPr>
            <a:xfrm>
              <a:off x="52" y="4309200"/>
              <a:ext cx="231622" cy="834300"/>
              <a:chOff x="2688737" y="4301380"/>
              <a:chExt cx="231900" cy="834300"/>
            </a:xfrm>
          </p:grpSpPr>
          <p:sp>
            <p:nvSpPr>
              <p:cNvPr id="189" name="Google Shape;189;p23"/>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3"/>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3"/>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3"/>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 name="Google Shape;193;p23"/>
            <p:cNvGrpSpPr/>
            <p:nvPr/>
          </p:nvGrpSpPr>
          <p:grpSpPr>
            <a:xfrm>
              <a:off x="371406" y="4099200"/>
              <a:ext cx="231622" cy="1044300"/>
              <a:chOff x="2688737" y="4091380"/>
              <a:chExt cx="231900" cy="1044300"/>
            </a:xfrm>
          </p:grpSpPr>
          <p:sp>
            <p:nvSpPr>
              <p:cNvPr id="194" name="Google Shape;194;p23"/>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3"/>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3"/>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3"/>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3"/>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 name="Google Shape;199;p23"/>
            <p:cNvGrpSpPr/>
            <p:nvPr/>
          </p:nvGrpSpPr>
          <p:grpSpPr>
            <a:xfrm>
              <a:off x="742761" y="4309200"/>
              <a:ext cx="231622" cy="834300"/>
              <a:chOff x="2688737" y="4301380"/>
              <a:chExt cx="231900" cy="834300"/>
            </a:xfrm>
          </p:grpSpPr>
          <p:sp>
            <p:nvSpPr>
              <p:cNvPr id="200" name="Google Shape;200;p23"/>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3"/>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3"/>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3"/>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p23"/>
            <p:cNvGrpSpPr/>
            <p:nvPr/>
          </p:nvGrpSpPr>
          <p:grpSpPr>
            <a:xfrm>
              <a:off x="1114115" y="4518900"/>
              <a:ext cx="231622" cy="624600"/>
              <a:chOff x="2688737" y="4511080"/>
              <a:chExt cx="231900" cy="624600"/>
            </a:xfrm>
          </p:grpSpPr>
          <p:sp>
            <p:nvSpPr>
              <p:cNvPr id="205" name="Google Shape;205;p23"/>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3"/>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3"/>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23"/>
            <p:cNvGrpSpPr/>
            <p:nvPr/>
          </p:nvGrpSpPr>
          <p:grpSpPr>
            <a:xfrm>
              <a:off x="1856753" y="4099200"/>
              <a:ext cx="231600" cy="1044300"/>
              <a:chOff x="1856753" y="4099200"/>
              <a:chExt cx="231600" cy="1044300"/>
            </a:xfrm>
          </p:grpSpPr>
          <p:sp>
            <p:nvSpPr>
              <p:cNvPr id="209" name="Google Shape;209;p23"/>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3"/>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3"/>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3"/>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3"/>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23"/>
            <p:cNvGrpSpPr/>
            <p:nvPr/>
          </p:nvGrpSpPr>
          <p:grpSpPr>
            <a:xfrm>
              <a:off x="2228107" y="4309200"/>
              <a:ext cx="231600" cy="834300"/>
              <a:chOff x="2228107" y="4309200"/>
              <a:chExt cx="231600" cy="834300"/>
            </a:xfrm>
          </p:grpSpPr>
          <p:sp>
            <p:nvSpPr>
              <p:cNvPr id="215" name="Google Shape;215;p23"/>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3"/>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3"/>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3"/>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23"/>
            <p:cNvGrpSpPr/>
            <p:nvPr/>
          </p:nvGrpSpPr>
          <p:grpSpPr>
            <a:xfrm>
              <a:off x="2599462" y="4518900"/>
              <a:ext cx="231600" cy="624600"/>
              <a:chOff x="2599462" y="4518900"/>
              <a:chExt cx="231600" cy="624600"/>
            </a:xfrm>
          </p:grpSpPr>
          <p:sp>
            <p:nvSpPr>
              <p:cNvPr id="220" name="Google Shape;220;p23"/>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3"/>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3"/>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23"/>
            <p:cNvGrpSpPr/>
            <p:nvPr/>
          </p:nvGrpSpPr>
          <p:grpSpPr>
            <a:xfrm>
              <a:off x="3342171" y="4099200"/>
              <a:ext cx="231600" cy="1044300"/>
              <a:chOff x="3342171" y="4099200"/>
              <a:chExt cx="231600" cy="1044300"/>
            </a:xfrm>
          </p:grpSpPr>
          <p:sp>
            <p:nvSpPr>
              <p:cNvPr id="224" name="Google Shape;224;p23"/>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3"/>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3"/>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3"/>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3"/>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 name="Google Shape;229;p23"/>
            <p:cNvGrpSpPr/>
            <p:nvPr/>
          </p:nvGrpSpPr>
          <p:grpSpPr>
            <a:xfrm>
              <a:off x="3713525" y="4309200"/>
              <a:ext cx="231600" cy="834300"/>
              <a:chOff x="3713525" y="4309200"/>
              <a:chExt cx="231600" cy="834300"/>
            </a:xfrm>
          </p:grpSpPr>
          <p:sp>
            <p:nvSpPr>
              <p:cNvPr id="230" name="Google Shape;230;p23"/>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3"/>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3"/>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3"/>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23"/>
            <p:cNvGrpSpPr/>
            <p:nvPr/>
          </p:nvGrpSpPr>
          <p:grpSpPr>
            <a:xfrm>
              <a:off x="1485398" y="4309200"/>
              <a:ext cx="231600" cy="834300"/>
              <a:chOff x="1485398" y="4309200"/>
              <a:chExt cx="231600" cy="834300"/>
            </a:xfrm>
          </p:grpSpPr>
          <p:sp>
            <p:nvSpPr>
              <p:cNvPr id="235" name="Google Shape;235;p23"/>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3"/>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3"/>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3"/>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23"/>
            <p:cNvGrpSpPr/>
            <p:nvPr/>
          </p:nvGrpSpPr>
          <p:grpSpPr>
            <a:xfrm>
              <a:off x="4084879" y="4518900"/>
              <a:ext cx="231600" cy="624600"/>
              <a:chOff x="4084879" y="4518900"/>
              <a:chExt cx="231600" cy="624600"/>
            </a:xfrm>
          </p:grpSpPr>
          <p:sp>
            <p:nvSpPr>
              <p:cNvPr id="240" name="Google Shape;240;p23"/>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3"/>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23"/>
            <p:cNvGrpSpPr/>
            <p:nvPr/>
          </p:nvGrpSpPr>
          <p:grpSpPr>
            <a:xfrm>
              <a:off x="2970816" y="4309200"/>
              <a:ext cx="231600" cy="834300"/>
              <a:chOff x="2970816" y="4309200"/>
              <a:chExt cx="231600" cy="834300"/>
            </a:xfrm>
          </p:grpSpPr>
          <p:sp>
            <p:nvSpPr>
              <p:cNvPr id="244" name="Google Shape;244;p23"/>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3"/>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3"/>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3"/>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 name="Google Shape;248;p23"/>
            <p:cNvGrpSpPr/>
            <p:nvPr/>
          </p:nvGrpSpPr>
          <p:grpSpPr>
            <a:xfrm>
              <a:off x="4456234" y="4309200"/>
              <a:ext cx="231600" cy="834300"/>
              <a:chOff x="4456234" y="4309200"/>
              <a:chExt cx="231600" cy="834300"/>
            </a:xfrm>
          </p:grpSpPr>
          <p:sp>
            <p:nvSpPr>
              <p:cNvPr id="249" name="Google Shape;249;p23"/>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3"/>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3"/>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3"/>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 name="Google Shape;253;p23"/>
            <p:cNvGrpSpPr/>
            <p:nvPr/>
          </p:nvGrpSpPr>
          <p:grpSpPr>
            <a:xfrm>
              <a:off x="4827588" y="4099200"/>
              <a:ext cx="231600" cy="1044300"/>
              <a:chOff x="4827588" y="4099200"/>
              <a:chExt cx="231600" cy="1044300"/>
            </a:xfrm>
          </p:grpSpPr>
          <p:sp>
            <p:nvSpPr>
              <p:cNvPr id="254" name="Google Shape;254;p23"/>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3"/>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3"/>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23"/>
            <p:cNvGrpSpPr/>
            <p:nvPr/>
          </p:nvGrpSpPr>
          <p:grpSpPr>
            <a:xfrm>
              <a:off x="5198943" y="4309200"/>
              <a:ext cx="231600" cy="834300"/>
              <a:chOff x="5198943" y="4309200"/>
              <a:chExt cx="231600" cy="834300"/>
            </a:xfrm>
          </p:grpSpPr>
          <p:sp>
            <p:nvSpPr>
              <p:cNvPr id="260" name="Google Shape;260;p23"/>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3"/>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3"/>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3"/>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p23"/>
            <p:cNvGrpSpPr/>
            <p:nvPr/>
          </p:nvGrpSpPr>
          <p:grpSpPr>
            <a:xfrm>
              <a:off x="5570297" y="4518900"/>
              <a:ext cx="231600" cy="624600"/>
              <a:chOff x="5570297" y="4518900"/>
              <a:chExt cx="231600" cy="624600"/>
            </a:xfrm>
          </p:grpSpPr>
          <p:sp>
            <p:nvSpPr>
              <p:cNvPr id="265" name="Google Shape;265;p23"/>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3"/>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3"/>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 name="Google Shape;268;p23"/>
            <p:cNvGrpSpPr/>
            <p:nvPr/>
          </p:nvGrpSpPr>
          <p:grpSpPr>
            <a:xfrm>
              <a:off x="5941652" y="4309200"/>
              <a:ext cx="231600" cy="834300"/>
              <a:chOff x="5941652" y="4309200"/>
              <a:chExt cx="231600" cy="834300"/>
            </a:xfrm>
          </p:grpSpPr>
          <p:sp>
            <p:nvSpPr>
              <p:cNvPr id="269" name="Google Shape;269;p23"/>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3"/>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3"/>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3"/>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 name="Google Shape;273;p23"/>
            <p:cNvGrpSpPr/>
            <p:nvPr/>
          </p:nvGrpSpPr>
          <p:grpSpPr>
            <a:xfrm>
              <a:off x="6313006" y="4099200"/>
              <a:ext cx="231600" cy="1044300"/>
              <a:chOff x="6313006" y="4099200"/>
              <a:chExt cx="231600" cy="1044300"/>
            </a:xfrm>
          </p:grpSpPr>
          <p:sp>
            <p:nvSpPr>
              <p:cNvPr id="274" name="Google Shape;274;p23"/>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3"/>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3"/>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3"/>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3"/>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 name="Google Shape;279;p23"/>
            <p:cNvGrpSpPr/>
            <p:nvPr/>
          </p:nvGrpSpPr>
          <p:grpSpPr>
            <a:xfrm>
              <a:off x="6684361" y="4309200"/>
              <a:ext cx="231600" cy="834300"/>
              <a:chOff x="6684361" y="4309200"/>
              <a:chExt cx="231600" cy="834300"/>
            </a:xfrm>
          </p:grpSpPr>
          <p:sp>
            <p:nvSpPr>
              <p:cNvPr id="280" name="Google Shape;280;p23"/>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3"/>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3"/>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3"/>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 name="Google Shape;284;p23"/>
            <p:cNvGrpSpPr/>
            <p:nvPr/>
          </p:nvGrpSpPr>
          <p:grpSpPr>
            <a:xfrm>
              <a:off x="7055715" y="4518900"/>
              <a:ext cx="231600" cy="624600"/>
              <a:chOff x="7055715" y="4518900"/>
              <a:chExt cx="231600" cy="624600"/>
            </a:xfrm>
          </p:grpSpPr>
          <p:sp>
            <p:nvSpPr>
              <p:cNvPr id="285" name="Google Shape;285;p23"/>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3"/>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3"/>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 name="Google Shape;288;p23"/>
            <p:cNvGrpSpPr/>
            <p:nvPr/>
          </p:nvGrpSpPr>
          <p:grpSpPr>
            <a:xfrm>
              <a:off x="7798424" y="4099200"/>
              <a:ext cx="231600" cy="1044300"/>
              <a:chOff x="7798424" y="4099200"/>
              <a:chExt cx="231600" cy="1044300"/>
            </a:xfrm>
          </p:grpSpPr>
          <p:sp>
            <p:nvSpPr>
              <p:cNvPr id="289" name="Google Shape;289;p23"/>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3"/>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3"/>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3"/>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3"/>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 name="Google Shape;294;p23"/>
            <p:cNvGrpSpPr/>
            <p:nvPr/>
          </p:nvGrpSpPr>
          <p:grpSpPr>
            <a:xfrm>
              <a:off x="8169779" y="4309200"/>
              <a:ext cx="231600" cy="834300"/>
              <a:chOff x="8169779" y="4309200"/>
              <a:chExt cx="231600" cy="834300"/>
            </a:xfrm>
          </p:grpSpPr>
          <p:sp>
            <p:nvSpPr>
              <p:cNvPr id="295" name="Google Shape;295;p23"/>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3"/>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3"/>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3"/>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 name="Google Shape;299;p23"/>
            <p:cNvGrpSpPr/>
            <p:nvPr/>
          </p:nvGrpSpPr>
          <p:grpSpPr>
            <a:xfrm>
              <a:off x="7427070" y="4309200"/>
              <a:ext cx="231600" cy="834300"/>
              <a:chOff x="7427070" y="4309200"/>
              <a:chExt cx="231600" cy="834300"/>
            </a:xfrm>
          </p:grpSpPr>
          <p:sp>
            <p:nvSpPr>
              <p:cNvPr id="300" name="Google Shape;300;p23"/>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3"/>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3"/>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3"/>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 name="Google Shape;304;p23"/>
            <p:cNvGrpSpPr/>
            <p:nvPr/>
          </p:nvGrpSpPr>
          <p:grpSpPr>
            <a:xfrm>
              <a:off x="8541133" y="4518900"/>
              <a:ext cx="231600" cy="624600"/>
              <a:chOff x="8541133" y="4518900"/>
              <a:chExt cx="231600" cy="624600"/>
            </a:xfrm>
          </p:grpSpPr>
          <p:sp>
            <p:nvSpPr>
              <p:cNvPr id="305" name="Google Shape;305;p23"/>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3"/>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3"/>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 name="Google Shape;308;p23"/>
            <p:cNvGrpSpPr/>
            <p:nvPr/>
          </p:nvGrpSpPr>
          <p:grpSpPr>
            <a:xfrm>
              <a:off x="8912488" y="4309200"/>
              <a:ext cx="231600" cy="834300"/>
              <a:chOff x="8912488" y="4309200"/>
              <a:chExt cx="231600" cy="834300"/>
            </a:xfrm>
          </p:grpSpPr>
          <p:sp>
            <p:nvSpPr>
              <p:cNvPr id="309" name="Google Shape;309;p23"/>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3"/>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3"/>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3"/>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3" name="Google Shape;313;p23"/>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314" name="Google Shape;314;p23"/>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315" name="Google Shape;315;p2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 name="Shape 316"/>
        <p:cNvGrpSpPr/>
        <p:nvPr/>
      </p:nvGrpSpPr>
      <p:grpSpPr>
        <a:xfrm>
          <a:off x="0" y="0"/>
          <a:ext cx="0" cy="0"/>
          <a:chOff x="0" y="0"/>
          <a:chExt cx="0" cy="0"/>
        </a:xfrm>
      </p:grpSpPr>
      <p:sp>
        <p:nvSpPr>
          <p:cNvPr id="317" name="Google Shape;317;p2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53" name="Google Shape;53;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hyperlink" Target="https://huggingface.co/transformers/v3.3.1/pretrained_model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api.stackexchange.com/docs/questions#order=asc&amp;min=50&amp;sort=votes&amp;filter=!LaSRLvM3aoFvlm4VCjd9LY&amp;site=stackoverflow&amp;run=true"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hyperlink" Target="https://project5-f3fbec0b0078.herokuapp.com/docs" TargetMode="External"/><Relationship Id="rId4" Type="http://schemas.openxmlformats.org/officeDocument/2006/relationships/hyperlink" Target="https://projet5-ee33149cf751.herokuapp.com/docs" TargetMode="External"/><Relationship Id="rId5" Type="http://schemas.openxmlformats.org/officeDocument/2006/relationships/hyperlink" Target="https://drive.google.com/file/d/1fr3engvyOU8ioBSJfWXgfi0lLhDOYCtJ/view?usp=sharin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hyperlink" Target="https://docs.seldon.io/projects/alibi-detect/en/latest/index.html" TargetMode="External"/><Relationship Id="rId4" Type="http://schemas.openxmlformats.org/officeDocument/2006/relationships/image" Target="../media/image21.png"/><Relationship Id="rId5" Type="http://schemas.openxmlformats.org/officeDocument/2006/relationships/hyperlink" Target="https://www.evidentlyai.com/" TargetMode="External"/><Relationship Id="rId6" Type="http://schemas.openxmlformats.org/officeDocument/2006/relationships/image" Target="../media/image19.png"/><Relationship Id="rId7" Type="http://schemas.openxmlformats.org/officeDocument/2006/relationships/hyperlink" Target="https://popmon.readthedocs.io/en/latest/" TargetMode="External"/><Relationship Id="rId8"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hyperlink" Target="https://www.cnil.fr/fr/cnil-direct/question/quels-sont-les-grands-principes-des-regles-de-protection-des-donnee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5"/>
          <p:cNvSpPr txBox="1"/>
          <p:nvPr>
            <p:ph type="ctrTitle"/>
          </p:nvPr>
        </p:nvSpPr>
        <p:spPr>
          <a:xfrm>
            <a:off x="824000" y="850913"/>
            <a:ext cx="4255500" cy="18729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SzPct val="111111"/>
              <a:buNone/>
            </a:pPr>
            <a:r>
              <a:rPr lang="fr"/>
              <a:t>Catégorisez automatiquement des questions</a:t>
            </a:r>
            <a:endParaRPr/>
          </a:p>
        </p:txBody>
      </p:sp>
      <p:sp>
        <p:nvSpPr>
          <p:cNvPr id="323" name="Google Shape;323;p25"/>
          <p:cNvSpPr txBox="1"/>
          <p:nvPr>
            <p:ph idx="1" type="subTitle"/>
          </p:nvPr>
        </p:nvSpPr>
        <p:spPr>
          <a:xfrm>
            <a:off x="824000" y="2983850"/>
            <a:ext cx="4255500" cy="69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fr"/>
              <a:t>Florent M</a:t>
            </a:r>
            <a:endParaRPr/>
          </a:p>
        </p:txBody>
      </p:sp>
      <p:sp>
        <p:nvSpPr>
          <p:cNvPr id="324" name="Google Shape;324;p2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34"/>
          <p:cNvPicPr preferRelativeResize="0"/>
          <p:nvPr/>
        </p:nvPicPr>
        <p:blipFill>
          <a:blip r:embed="rId3">
            <a:alphaModFix/>
          </a:blip>
          <a:stretch>
            <a:fillRect/>
          </a:stretch>
        </p:blipFill>
        <p:spPr>
          <a:xfrm>
            <a:off x="1079775" y="203275"/>
            <a:ext cx="6984450" cy="4736949"/>
          </a:xfrm>
          <a:prstGeom prst="rect">
            <a:avLst/>
          </a:prstGeom>
          <a:noFill/>
          <a:ln>
            <a:noFill/>
          </a:ln>
        </p:spPr>
      </p:pic>
      <p:sp>
        <p:nvSpPr>
          <p:cNvPr id="380" name="Google Shape;380;p3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5"/>
          <p:cNvSpPr txBox="1"/>
          <p:nvPr>
            <p:ph type="ctrTitle"/>
          </p:nvPr>
        </p:nvSpPr>
        <p:spPr>
          <a:xfrm>
            <a:off x="662700" y="484650"/>
            <a:ext cx="7818600" cy="4174200"/>
          </a:xfrm>
          <a:prstGeom prst="rect">
            <a:avLst/>
          </a:prstGeom>
          <a:noFill/>
          <a:ln>
            <a:noFill/>
          </a:ln>
        </p:spPr>
        <p:txBody>
          <a:bodyPr anchorCtr="0" anchor="t" bIns="91425" lIns="91425" spcFirstLastPara="1" rIns="91425" wrap="square" tIns="91425">
            <a:normAutofit fontScale="90000"/>
          </a:bodyPr>
          <a:lstStyle/>
          <a:p>
            <a:pPr indent="-330200" lvl="0" marL="457200" rtl="0" algn="l">
              <a:lnSpc>
                <a:spcPct val="150000"/>
              </a:lnSpc>
              <a:spcBef>
                <a:spcPts val="0"/>
              </a:spcBef>
              <a:spcAft>
                <a:spcPts val="0"/>
              </a:spcAft>
              <a:buSzPct val="100000"/>
              <a:buChar char="●"/>
            </a:pPr>
            <a:r>
              <a:rPr lang="fr" sz="1777"/>
              <a:t>Articles</a:t>
            </a:r>
            <a:endParaRPr sz="1777"/>
          </a:p>
          <a:p>
            <a:pPr indent="-330200" lvl="1" marL="914400" rtl="0" algn="l">
              <a:lnSpc>
                <a:spcPct val="150000"/>
              </a:lnSpc>
              <a:spcBef>
                <a:spcPts val="0"/>
              </a:spcBef>
              <a:spcAft>
                <a:spcPts val="0"/>
              </a:spcAft>
              <a:buSzPct val="100000"/>
              <a:buChar char="○"/>
            </a:pPr>
            <a:r>
              <a:rPr b="0" lang="fr" sz="1777"/>
              <a:t>"a", "an", "the"</a:t>
            </a:r>
            <a:endParaRPr b="0" sz="1777"/>
          </a:p>
          <a:p>
            <a:pPr indent="-330200" lvl="0" marL="457200" rtl="0" algn="l">
              <a:lnSpc>
                <a:spcPct val="150000"/>
              </a:lnSpc>
              <a:spcBef>
                <a:spcPts val="0"/>
              </a:spcBef>
              <a:spcAft>
                <a:spcPts val="0"/>
              </a:spcAft>
              <a:buSzPct val="100000"/>
              <a:buChar char="●"/>
            </a:pPr>
            <a:r>
              <a:rPr lang="fr" sz="1777"/>
              <a:t>Pronoms personnels</a:t>
            </a:r>
            <a:endParaRPr sz="1777"/>
          </a:p>
          <a:p>
            <a:pPr indent="-330200" lvl="1" marL="914400" rtl="0" algn="l">
              <a:lnSpc>
                <a:spcPct val="150000"/>
              </a:lnSpc>
              <a:spcBef>
                <a:spcPts val="0"/>
              </a:spcBef>
              <a:spcAft>
                <a:spcPts val="0"/>
              </a:spcAft>
              <a:buSzPct val="100000"/>
              <a:buChar char="○"/>
            </a:pPr>
            <a:r>
              <a:rPr b="0" lang="fr" sz="1777"/>
              <a:t>"I", "you", "he", "she", "it", "we", "they"</a:t>
            </a:r>
            <a:endParaRPr b="0" sz="1777"/>
          </a:p>
          <a:p>
            <a:pPr indent="-330200" lvl="0" marL="457200" rtl="0" algn="l">
              <a:lnSpc>
                <a:spcPct val="150000"/>
              </a:lnSpc>
              <a:spcBef>
                <a:spcPts val="0"/>
              </a:spcBef>
              <a:spcAft>
                <a:spcPts val="0"/>
              </a:spcAft>
              <a:buSzPct val="100000"/>
              <a:buChar char="●"/>
            </a:pPr>
            <a:r>
              <a:rPr lang="fr" sz="1777"/>
              <a:t>Conjonctions de coordination</a:t>
            </a:r>
            <a:r>
              <a:rPr lang="fr" sz="1777"/>
              <a:t> : </a:t>
            </a:r>
            <a:endParaRPr sz="1777"/>
          </a:p>
          <a:p>
            <a:pPr indent="-330200" lvl="1" marL="914400" rtl="0" algn="l">
              <a:lnSpc>
                <a:spcPct val="150000"/>
              </a:lnSpc>
              <a:spcBef>
                <a:spcPts val="0"/>
              </a:spcBef>
              <a:spcAft>
                <a:spcPts val="0"/>
              </a:spcAft>
              <a:buSzPct val="100000"/>
              <a:buChar char="○"/>
            </a:pPr>
            <a:r>
              <a:rPr b="0" lang="fr" sz="1777"/>
              <a:t>"and", "but", "or", "nor", "for", "so", "yet"</a:t>
            </a:r>
            <a:endParaRPr b="0" sz="1777"/>
          </a:p>
          <a:p>
            <a:pPr indent="-330200" lvl="0" marL="457200" rtl="0" algn="l">
              <a:lnSpc>
                <a:spcPct val="150000"/>
              </a:lnSpc>
              <a:spcBef>
                <a:spcPts val="0"/>
              </a:spcBef>
              <a:spcAft>
                <a:spcPts val="0"/>
              </a:spcAft>
              <a:buSzPct val="100000"/>
              <a:buChar char="●"/>
            </a:pPr>
            <a:r>
              <a:rPr lang="fr" sz="1777"/>
              <a:t>Prépositions</a:t>
            </a:r>
            <a:r>
              <a:rPr lang="fr" sz="1777"/>
              <a:t> : </a:t>
            </a:r>
            <a:endParaRPr sz="1777"/>
          </a:p>
          <a:p>
            <a:pPr indent="-330200" lvl="1" marL="914400" rtl="0" algn="l">
              <a:lnSpc>
                <a:spcPct val="150000"/>
              </a:lnSpc>
              <a:spcBef>
                <a:spcPts val="0"/>
              </a:spcBef>
              <a:spcAft>
                <a:spcPts val="0"/>
              </a:spcAft>
              <a:buSzPct val="100000"/>
              <a:buChar char="○"/>
            </a:pPr>
            <a:r>
              <a:rPr b="0" lang="fr" sz="1777"/>
              <a:t>"in", "on", "at", "by", "with", "under", "over", "between", "through", "among"</a:t>
            </a:r>
            <a:r>
              <a:rPr b="0" lang="fr" sz="1777"/>
              <a:t>, etc.</a:t>
            </a:r>
            <a:endParaRPr b="0" sz="1777"/>
          </a:p>
          <a:p>
            <a:pPr indent="-330200" lvl="0" marL="457200" rtl="0" algn="l">
              <a:lnSpc>
                <a:spcPct val="150000"/>
              </a:lnSpc>
              <a:spcBef>
                <a:spcPts val="0"/>
              </a:spcBef>
              <a:spcAft>
                <a:spcPts val="0"/>
              </a:spcAft>
              <a:buSzPct val="100000"/>
              <a:buChar char="●"/>
            </a:pPr>
            <a:r>
              <a:rPr lang="fr" sz="1777"/>
              <a:t>Mots de liaison</a:t>
            </a:r>
            <a:endParaRPr sz="1777"/>
          </a:p>
          <a:p>
            <a:pPr indent="-330200" lvl="1" marL="914400" rtl="0" algn="l">
              <a:lnSpc>
                <a:spcPct val="150000"/>
              </a:lnSpc>
              <a:spcBef>
                <a:spcPts val="0"/>
              </a:spcBef>
              <a:spcAft>
                <a:spcPts val="0"/>
              </a:spcAft>
              <a:buSzPct val="100000"/>
              <a:buChar char="○"/>
            </a:pPr>
            <a:r>
              <a:rPr b="0" lang="fr" sz="1777"/>
              <a:t>"because", "since", "although", "while", "when", "if", "unless", etc.</a:t>
            </a:r>
            <a:endParaRPr b="0" sz="1777"/>
          </a:p>
          <a:p>
            <a:pPr indent="0" lvl="0" marL="0" rtl="0" algn="l">
              <a:lnSpc>
                <a:spcPct val="150000"/>
              </a:lnSpc>
              <a:spcBef>
                <a:spcPts val="0"/>
              </a:spcBef>
              <a:spcAft>
                <a:spcPts val="0"/>
              </a:spcAft>
              <a:buNone/>
            </a:pPr>
            <a:r>
              <a:t/>
            </a:r>
            <a:endParaRPr b="0" sz="1777"/>
          </a:p>
        </p:txBody>
      </p:sp>
      <p:sp>
        <p:nvSpPr>
          <p:cNvPr id="386" name="Google Shape;386;p3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6"/>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fr"/>
              <a:t>3- Nettoyage des données</a:t>
            </a:r>
            <a:endParaRPr/>
          </a:p>
          <a:p>
            <a:pPr indent="0" lvl="0" marL="0" rtl="0" algn="l">
              <a:lnSpc>
                <a:spcPct val="100000"/>
              </a:lnSpc>
              <a:spcBef>
                <a:spcPts val="0"/>
              </a:spcBef>
              <a:spcAft>
                <a:spcPts val="0"/>
              </a:spcAft>
              <a:buSzPts val="3600"/>
              <a:buNone/>
            </a:pPr>
            <a:r>
              <a:t/>
            </a:r>
            <a:endParaRPr/>
          </a:p>
        </p:txBody>
      </p:sp>
      <p:sp>
        <p:nvSpPr>
          <p:cNvPr id="392" name="Google Shape;392;p3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type="ctrTitle"/>
          </p:nvPr>
        </p:nvSpPr>
        <p:spPr>
          <a:xfrm>
            <a:off x="797675" y="2092800"/>
            <a:ext cx="7062900" cy="957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fr"/>
              <a:t>Lemmatisation Titre et Body</a:t>
            </a:r>
            <a:endParaRPr/>
          </a:p>
        </p:txBody>
      </p:sp>
      <p:sp>
        <p:nvSpPr>
          <p:cNvPr id="398" name="Google Shape;398;p3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38"/>
          <p:cNvPicPr preferRelativeResize="0"/>
          <p:nvPr/>
        </p:nvPicPr>
        <p:blipFill>
          <a:blip r:embed="rId3">
            <a:alphaModFix/>
          </a:blip>
          <a:stretch>
            <a:fillRect/>
          </a:stretch>
        </p:blipFill>
        <p:spPr>
          <a:xfrm>
            <a:off x="1352938" y="3138675"/>
            <a:ext cx="6438124" cy="1826125"/>
          </a:xfrm>
          <a:prstGeom prst="rect">
            <a:avLst/>
          </a:prstGeom>
          <a:noFill/>
          <a:ln>
            <a:noFill/>
          </a:ln>
        </p:spPr>
      </p:pic>
      <p:pic>
        <p:nvPicPr>
          <p:cNvPr id="404" name="Google Shape;404;p38"/>
          <p:cNvPicPr preferRelativeResize="0"/>
          <p:nvPr/>
        </p:nvPicPr>
        <p:blipFill>
          <a:blip r:embed="rId4">
            <a:alphaModFix/>
          </a:blip>
          <a:stretch>
            <a:fillRect/>
          </a:stretch>
        </p:blipFill>
        <p:spPr>
          <a:xfrm>
            <a:off x="1352938" y="152400"/>
            <a:ext cx="6438125" cy="1891201"/>
          </a:xfrm>
          <a:prstGeom prst="rect">
            <a:avLst/>
          </a:prstGeom>
          <a:noFill/>
          <a:ln>
            <a:noFill/>
          </a:ln>
        </p:spPr>
      </p:pic>
      <p:cxnSp>
        <p:nvCxnSpPr>
          <p:cNvPr id="405" name="Google Shape;405;p38"/>
          <p:cNvCxnSpPr/>
          <p:nvPr/>
        </p:nvCxnSpPr>
        <p:spPr>
          <a:xfrm>
            <a:off x="4569000" y="2146239"/>
            <a:ext cx="6000" cy="889800"/>
          </a:xfrm>
          <a:prstGeom prst="straightConnector1">
            <a:avLst/>
          </a:prstGeom>
          <a:noFill/>
          <a:ln cap="flat" cmpd="sng" w="76200">
            <a:solidFill>
              <a:srgbClr val="FFD966"/>
            </a:solidFill>
            <a:prstDash val="solid"/>
            <a:round/>
            <a:headEnd len="med" w="med" type="none"/>
            <a:tailEnd len="med" w="med" type="triangle"/>
          </a:ln>
        </p:spPr>
      </p:cxnSp>
      <p:sp>
        <p:nvSpPr>
          <p:cNvPr id="406" name="Google Shape;406;p38"/>
          <p:cNvSpPr/>
          <p:nvPr/>
        </p:nvSpPr>
        <p:spPr>
          <a:xfrm>
            <a:off x="3578125" y="3735925"/>
            <a:ext cx="3867600" cy="2367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07" name="Google Shape;407;p38"/>
          <p:cNvSpPr/>
          <p:nvPr/>
        </p:nvSpPr>
        <p:spPr>
          <a:xfrm>
            <a:off x="3578125" y="770650"/>
            <a:ext cx="3867600" cy="2367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08" name="Google Shape;408;p3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9"/>
          <p:cNvSpPr txBox="1"/>
          <p:nvPr>
            <p:ph type="ctrTitle"/>
          </p:nvPr>
        </p:nvSpPr>
        <p:spPr>
          <a:xfrm>
            <a:off x="797675" y="2092800"/>
            <a:ext cx="7062900" cy="957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fr"/>
              <a:t>Tokenisation</a:t>
            </a:r>
            <a:endParaRPr/>
          </a:p>
        </p:txBody>
      </p:sp>
      <p:sp>
        <p:nvSpPr>
          <p:cNvPr id="414" name="Google Shape;414;p3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0"/>
          <p:cNvPicPr preferRelativeResize="0"/>
          <p:nvPr/>
        </p:nvPicPr>
        <p:blipFill>
          <a:blip r:embed="rId3">
            <a:alphaModFix/>
          </a:blip>
          <a:stretch>
            <a:fillRect/>
          </a:stretch>
        </p:blipFill>
        <p:spPr>
          <a:xfrm>
            <a:off x="0" y="803813"/>
            <a:ext cx="4434050" cy="3535876"/>
          </a:xfrm>
          <a:prstGeom prst="rect">
            <a:avLst/>
          </a:prstGeom>
          <a:noFill/>
          <a:ln>
            <a:noFill/>
          </a:ln>
        </p:spPr>
      </p:pic>
      <p:pic>
        <p:nvPicPr>
          <p:cNvPr id="420" name="Google Shape;420;p40"/>
          <p:cNvPicPr preferRelativeResize="0"/>
          <p:nvPr/>
        </p:nvPicPr>
        <p:blipFill>
          <a:blip r:embed="rId4">
            <a:alphaModFix/>
          </a:blip>
          <a:stretch>
            <a:fillRect/>
          </a:stretch>
        </p:blipFill>
        <p:spPr>
          <a:xfrm>
            <a:off x="4434055" y="803813"/>
            <a:ext cx="4703071" cy="3535875"/>
          </a:xfrm>
          <a:prstGeom prst="rect">
            <a:avLst/>
          </a:prstGeom>
          <a:noFill/>
          <a:ln>
            <a:noFill/>
          </a:ln>
        </p:spPr>
      </p:pic>
      <p:sp>
        <p:nvSpPr>
          <p:cNvPr id="421" name="Google Shape;421;p40"/>
          <p:cNvSpPr/>
          <p:nvPr/>
        </p:nvSpPr>
        <p:spPr>
          <a:xfrm>
            <a:off x="4628175" y="1203550"/>
            <a:ext cx="2259000" cy="237600"/>
          </a:xfrm>
          <a:prstGeom prst="roundRect">
            <a:avLst>
              <a:gd fmla="val 16667" name="adj"/>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C4125"/>
              </a:solidFill>
              <a:latin typeface="Nunito"/>
              <a:ea typeface="Nunito"/>
              <a:cs typeface="Nunito"/>
              <a:sym typeface="Nunito"/>
            </a:endParaRPr>
          </a:p>
        </p:txBody>
      </p:sp>
      <p:sp>
        <p:nvSpPr>
          <p:cNvPr id="422" name="Google Shape;422;p4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1"/>
          <p:cNvSpPr txBox="1"/>
          <p:nvPr>
            <p:ph type="ctrTitle"/>
          </p:nvPr>
        </p:nvSpPr>
        <p:spPr>
          <a:xfrm>
            <a:off x="797675" y="2092800"/>
            <a:ext cx="7062900" cy="957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fr"/>
              <a:t>Vectorisation</a:t>
            </a:r>
            <a:endParaRPr/>
          </a:p>
        </p:txBody>
      </p:sp>
      <p:sp>
        <p:nvSpPr>
          <p:cNvPr id="428" name="Google Shape;428;p4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42"/>
          <p:cNvPicPr preferRelativeResize="0"/>
          <p:nvPr/>
        </p:nvPicPr>
        <p:blipFill>
          <a:blip r:embed="rId3">
            <a:alphaModFix/>
          </a:blip>
          <a:stretch>
            <a:fillRect/>
          </a:stretch>
        </p:blipFill>
        <p:spPr>
          <a:xfrm>
            <a:off x="5072924" y="280512"/>
            <a:ext cx="3477651" cy="4582475"/>
          </a:xfrm>
          <a:prstGeom prst="rect">
            <a:avLst/>
          </a:prstGeom>
          <a:noFill/>
          <a:ln>
            <a:noFill/>
          </a:ln>
        </p:spPr>
      </p:pic>
      <p:sp>
        <p:nvSpPr>
          <p:cNvPr id="434" name="Google Shape;434;p42"/>
          <p:cNvSpPr txBox="1"/>
          <p:nvPr/>
        </p:nvSpPr>
        <p:spPr>
          <a:xfrm>
            <a:off x="249950" y="714600"/>
            <a:ext cx="3828000" cy="12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77" u="sng">
                <a:solidFill>
                  <a:schemeClr val="lt1"/>
                </a:solidFill>
                <a:latin typeface="Maven Pro"/>
                <a:ea typeface="Maven Pro"/>
                <a:cs typeface="Maven Pro"/>
                <a:sym typeface="Maven Pro"/>
              </a:rPr>
              <a:t>CountVectorizer</a:t>
            </a:r>
            <a:r>
              <a:rPr b="1" lang="fr" sz="1977">
                <a:solidFill>
                  <a:schemeClr val="lt1"/>
                </a:solidFill>
                <a:latin typeface="Maven Pro"/>
                <a:ea typeface="Maven Pro"/>
                <a:cs typeface="Maven Pro"/>
                <a:sym typeface="Maven Pro"/>
              </a:rPr>
              <a:t>: </a:t>
            </a:r>
            <a:r>
              <a:rPr lang="fr" sz="1977">
                <a:solidFill>
                  <a:schemeClr val="lt1"/>
                </a:solidFill>
                <a:latin typeface="Maven Pro"/>
                <a:ea typeface="Maven Pro"/>
                <a:cs typeface="Maven Pro"/>
                <a:sym typeface="Maven Pro"/>
              </a:rPr>
              <a:t>Compte les occurrences de chaque mot</a:t>
            </a:r>
            <a:endParaRPr sz="1300">
              <a:solidFill>
                <a:schemeClr val="dk2"/>
              </a:solidFill>
              <a:latin typeface="Nunito"/>
              <a:ea typeface="Nunito"/>
              <a:cs typeface="Nunito"/>
              <a:sym typeface="Nunito"/>
            </a:endParaRPr>
          </a:p>
        </p:txBody>
      </p:sp>
      <p:sp>
        <p:nvSpPr>
          <p:cNvPr id="435" name="Google Shape;435;p42"/>
          <p:cNvSpPr txBox="1"/>
          <p:nvPr/>
        </p:nvSpPr>
        <p:spPr>
          <a:xfrm>
            <a:off x="249950" y="2521625"/>
            <a:ext cx="4322100" cy="21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77" u="sng">
                <a:solidFill>
                  <a:schemeClr val="lt1"/>
                </a:solidFill>
                <a:latin typeface="Maven Pro"/>
                <a:ea typeface="Maven Pro"/>
                <a:cs typeface="Maven Pro"/>
                <a:sym typeface="Maven Pro"/>
              </a:rPr>
              <a:t>TF-IDF</a:t>
            </a:r>
            <a:r>
              <a:rPr b="1" lang="fr" sz="1977">
                <a:solidFill>
                  <a:schemeClr val="lt1"/>
                </a:solidFill>
                <a:latin typeface="Maven Pro"/>
                <a:ea typeface="Maven Pro"/>
                <a:cs typeface="Maven Pro"/>
                <a:sym typeface="Maven Pro"/>
              </a:rPr>
              <a:t>: </a:t>
            </a:r>
            <a:r>
              <a:rPr lang="fr" sz="1977">
                <a:solidFill>
                  <a:schemeClr val="lt1"/>
                </a:solidFill>
                <a:latin typeface="Maven Pro"/>
                <a:ea typeface="Maven Pro"/>
                <a:cs typeface="Maven Pro"/>
                <a:sym typeface="Maven Pro"/>
              </a:rPr>
              <a:t>Calcule l'importance d'un mot dans un document en prenant en compte à la fois sa fréquence dans le document et sa rareté dans l'ensemble du corpus.</a:t>
            </a:r>
            <a:endParaRPr sz="1977">
              <a:solidFill>
                <a:schemeClr val="lt1"/>
              </a:solidFill>
              <a:latin typeface="Maven Pro"/>
              <a:ea typeface="Maven Pro"/>
              <a:cs typeface="Maven Pro"/>
              <a:sym typeface="Maven Pro"/>
            </a:endParaRPr>
          </a:p>
        </p:txBody>
      </p:sp>
      <p:sp>
        <p:nvSpPr>
          <p:cNvPr id="436" name="Google Shape;436;p4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3"/>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341489" lvl="0" marL="457200" rtl="0" algn="l">
              <a:spcBef>
                <a:spcPts val="0"/>
              </a:spcBef>
              <a:spcAft>
                <a:spcPts val="0"/>
              </a:spcAft>
              <a:buSzPts val="1778"/>
              <a:buChar char="●"/>
            </a:pPr>
            <a:r>
              <a:rPr lang="fr" sz="1777"/>
              <a:t>Afin de prévenir les fuites de données, la vectorisation a été réalisée après la division du jeu de données.</a:t>
            </a:r>
            <a:endParaRPr sz="1777"/>
          </a:p>
          <a:p>
            <a:pPr indent="0" lvl="0" marL="457200" rtl="0" algn="l">
              <a:spcBef>
                <a:spcPts val="0"/>
              </a:spcBef>
              <a:spcAft>
                <a:spcPts val="0"/>
              </a:spcAft>
              <a:buNone/>
            </a:pPr>
            <a:r>
              <a:t/>
            </a:r>
            <a:endParaRPr sz="1777"/>
          </a:p>
          <a:p>
            <a:pPr indent="-341489" lvl="0" marL="457200" rtl="0" algn="l">
              <a:spcBef>
                <a:spcPts val="0"/>
              </a:spcBef>
              <a:spcAft>
                <a:spcPts val="0"/>
              </a:spcAft>
              <a:buSzPts val="1778"/>
              <a:buChar char="●"/>
            </a:pPr>
            <a:r>
              <a:rPr lang="fr" sz="1777"/>
              <a:t>La vectorisation a été mise en œuvre au sein d'une Pipeline afin de structurer, automatiser et simplifier le processus de traitement des données et d'apprentissage des modèles, tout en assurant la reproductibilité des expériences.</a:t>
            </a:r>
            <a:endParaRPr sz="1777"/>
          </a:p>
          <a:p>
            <a:pPr indent="0" lvl="0" marL="0" rtl="0" algn="l">
              <a:spcBef>
                <a:spcPts val="0"/>
              </a:spcBef>
              <a:spcAft>
                <a:spcPts val="0"/>
              </a:spcAft>
              <a:buNone/>
            </a:pPr>
            <a:r>
              <a:t/>
            </a:r>
            <a:endParaRPr sz="1777"/>
          </a:p>
        </p:txBody>
      </p:sp>
      <p:sp>
        <p:nvSpPr>
          <p:cNvPr id="442" name="Google Shape;442;p4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6"/>
          <p:cNvSpPr txBox="1"/>
          <p:nvPr>
            <p:ph type="ctrTitle"/>
          </p:nvPr>
        </p:nvSpPr>
        <p:spPr>
          <a:xfrm>
            <a:off x="446800" y="242325"/>
            <a:ext cx="1796100" cy="89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40" u="sng"/>
              <a:t>Sommaire</a:t>
            </a:r>
            <a:endParaRPr sz="1640"/>
          </a:p>
        </p:txBody>
      </p:sp>
      <p:sp>
        <p:nvSpPr>
          <p:cNvPr id="330" name="Google Shape;330;p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
        <p:nvSpPr>
          <p:cNvPr id="331" name="Google Shape;331;p26"/>
          <p:cNvSpPr txBox="1"/>
          <p:nvPr>
            <p:ph type="ctrTitle"/>
          </p:nvPr>
        </p:nvSpPr>
        <p:spPr>
          <a:xfrm>
            <a:off x="2369800" y="161325"/>
            <a:ext cx="6525300" cy="4679400"/>
          </a:xfrm>
          <a:prstGeom prst="rect">
            <a:avLst/>
          </a:prstGeom>
          <a:noFill/>
          <a:ln>
            <a:noFill/>
          </a:ln>
        </p:spPr>
        <p:txBody>
          <a:bodyPr anchorCtr="0" anchor="t" bIns="91425" lIns="91425" spcFirstLastPara="1" rIns="91425" wrap="square" tIns="91425">
            <a:noAutofit/>
          </a:bodyPr>
          <a:lstStyle/>
          <a:p>
            <a:pPr indent="-275590" lvl="0" marL="457200" rtl="0" algn="l">
              <a:lnSpc>
                <a:spcPct val="115000"/>
              </a:lnSpc>
              <a:spcBef>
                <a:spcPts val="0"/>
              </a:spcBef>
              <a:spcAft>
                <a:spcPts val="0"/>
              </a:spcAft>
              <a:buSzPts val="740"/>
              <a:buChar char="●"/>
            </a:pPr>
            <a:r>
              <a:rPr lang="fr" sz="740"/>
              <a:t>Comprendre le contexte</a:t>
            </a:r>
            <a:endParaRPr sz="740"/>
          </a:p>
          <a:p>
            <a:pPr indent="0" lvl="0" marL="457200" rtl="0" algn="l">
              <a:lnSpc>
                <a:spcPct val="115000"/>
              </a:lnSpc>
              <a:spcBef>
                <a:spcPts val="0"/>
              </a:spcBef>
              <a:spcAft>
                <a:spcPts val="0"/>
              </a:spcAft>
              <a:buNone/>
            </a:pPr>
            <a:r>
              <a:t/>
            </a:r>
            <a:endParaRPr sz="740"/>
          </a:p>
          <a:p>
            <a:pPr indent="-275590" lvl="0" marL="457200" rtl="0" algn="l">
              <a:lnSpc>
                <a:spcPct val="115000"/>
              </a:lnSpc>
              <a:spcBef>
                <a:spcPts val="0"/>
              </a:spcBef>
              <a:spcAft>
                <a:spcPts val="0"/>
              </a:spcAft>
              <a:buSzPts val="740"/>
              <a:buChar char="●"/>
            </a:pPr>
            <a:r>
              <a:rPr lang="fr" sz="740"/>
              <a:t>Utilisation de StackAPI pour récupérer les données de Stack Overflow</a:t>
            </a:r>
            <a:endParaRPr sz="740"/>
          </a:p>
          <a:p>
            <a:pPr indent="0" lvl="0" marL="457200" rtl="0" algn="l">
              <a:lnSpc>
                <a:spcPct val="115000"/>
              </a:lnSpc>
              <a:spcBef>
                <a:spcPts val="0"/>
              </a:spcBef>
              <a:spcAft>
                <a:spcPts val="0"/>
              </a:spcAft>
              <a:buNone/>
            </a:pPr>
            <a:r>
              <a:t/>
            </a:r>
            <a:endParaRPr sz="740"/>
          </a:p>
          <a:p>
            <a:pPr indent="-275590" lvl="0" marL="457200" rtl="0" algn="l">
              <a:lnSpc>
                <a:spcPct val="115000"/>
              </a:lnSpc>
              <a:spcBef>
                <a:spcPts val="0"/>
              </a:spcBef>
              <a:spcAft>
                <a:spcPts val="0"/>
              </a:spcAft>
              <a:buSzPts val="740"/>
              <a:buChar char="●"/>
            </a:pPr>
            <a:r>
              <a:rPr lang="fr" sz="740"/>
              <a:t>Nettoyage des données et Analyse exploratoire</a:t>
            </a:r>
            <a:endParaRPr sz="740"/>
          </a:p>
          <a:p>
            <a:pPr indent="-275590" lvl="1" marL="914400" rtl="0" algn="l">
              <a:lnSpc>
                <a:spcPct val="115000"/>
              </a:lnSpc>
              <a:spcBef>
                <a:spcPts val="0"/>
              </a:spcBef>
              <a:spcAft>
                <a:spcPts val="0"/>
              </a:spcAft>
              <a:buSzPts val="740"/>
              <a:buChar char="○"/>
            </a:pPr>
            <a:r>
              <a:rPr b="0" lang="fr" sz="740"/>
              <a:t>Obtention des données via l’API StackAPI</a:t>
            </a:r>
            <a:endParaRPr b="0" sz="740"/>
          </a:p>
          <a:p>
            <a:pPr indent="-275590" lvl="1" marL="914400" rtl="0" algn="l">
              <a:lnSpc>
                <a:spcPct val="115000"/>
              </a:lnSpc>
              <a:spcBef>
                <a:spcPts val="0"/>
              </a:spcBef>
              <a:spcAft>
                <a:spcPts val="0"/>
              </a:spcAft>
              <a:buSzPts val="740"/>
              <a:buChar char="○"/>
            </a:pPr>
            <a:r>
              <a:rPr b="0" lang="fr" sz="740"/>
              <a:t>Création du dataset</a:t>
            </a:r>
            <a:endParaRPr b="0" sz="740"/>
          </a:p>
          <a:p>
            <a:pPr indent="-275590" lvl="1" marL="914400" rtl="0" algn="l">
              <a:lnSpc>
                <a:spcPct val="115000"/>
              </a:lnSpc>
              <a:spcBef>
                <a:spcPts val="0"/>
              </a:spcBef>
              <a:spcAft>
                <a:spcPts val="0"/>
              </a:spcAft>
              <a:buSzPts val="740"/>
              <a:buChar char="○"/>
            </a:pPr>
            <a:r>
              <a:rPr b="0" lang="fr" sz="740"/>
              <a:t>Utilisation de BeautifulSoup</a:t>
            </a:r>
            <a:endParaRPr b="0" sz="740"/>
          </a:p>
          <a:p>
            <a:pPr indent="-275590" lvl="1" marL="914400" rtl="0" algn="l">
              <a:lnSpc>
                <a:spcPct val="115000"/>
              </a:lnSpc>
              <a:spcBef>
                <a:spcPts val="0"/>
              </a:spcBef>
              <a:spcAft>
                <a:spcPts val="0"/>
              </a:spcAft>
              <a:buSzPts val="740"/>
              <a:buChar char="○"/>
            </a:pPr>
            <a:r>
              <a:rPr b="0" lang="fr" sz="740"/>
              <a:t>Nuage de mots</a:t>
            </a:r>
            <a:endParaRPr b="0" sz="740"/>
          </a:p>
          <a:p>
            <a:pPr indent="-275590" lvl="1" marL="914400" rtl="0" algn="l">
              <a:lnSpc>
                <a:spcPct val="115000"/>
              </a:lnSpc>
              <a:spcBef>
                <a:spcPts val="0"/>
              </a:spcBef>
              <a:spcAft>
                <a:spcPts val="0"/>
              </a:spcAft>
              <a:buSzPts val="740"/>
              <a:buChar char="○"/>
            </a:pPr>
            <a:r>
              <a:rPr b="0" lang="fr" sz="740"/>
              <a:t>Analyse des outliers</a:t>
            </a:r>
            <a:endParaRPr b="0" sz="740"/>
          </a:p>
          <a:p>
            <a:pPr indent="0" lvl="0" marL="914400" rtl="0" algn="l">
              <a:lnSpc>
                <a:spcPct val="115000"/>
              </a:lnSpc>
              <a:spcBef>
                <a:spcPts val="0"/>
              </a:spcBef>
              <a:spcAft>
                <a:spcPts val="0"/>
              </a:spcAft>
              <a:buNone/>
            </a:pPr>
            <a:r>
              <a:t/>
            </a:r>
            <a:endParaRPr b="0" sz="740"/>
          </a:p>
          <a:p>
            <a:pPr indent="-275590" lvl="0" marL="457200" rtl="0" algn="l">
              <a:lnSpc>
                <a:spcPct val="115000"/>
              </a:lnSpc>
              <a:spcBef>
                <a:spcPts val="0"/>
              </a:spcBef>
              <a:spcAft>
                <a:spcPts val="0"/>
              </a:spcAft>
              <a:buSzPts val="740"/>
              <a:buChar char="●"/>
            </a:pPr>
            <a:r>
              <a:rPr lang="fr" sz="740"/>
              <a:t>Approche non supervisée</a:t>
            </a:r>
            <a:endParaRPr sz="740"/>
          </a:p>
          <a:p>
            <a:pPr indent="-275590" lvl="1" marL="914400" rtl="0" algn="l">
              <a:lnSpc>
                <a:spcPct val="115000"/>
              </a:lnSpc>
              <a:spcBef>
                <a:spcPts val="0"/>
              </a:spcBef>
              <a:spcAft>
                <a:spcPts val="0"/>
              </a:spcAft>
              <a:buSzPts val="740"/>
              <a:buChar char="○"/>
            </a:pPr>
            <a:r>
              <a:rPr b="0" lang="fr" sz="740"/>
              <a:t>Création des dictionnaires et du corpus</a:t>
            </a:r>
            <a:endParaRPr sz="740"/>
          </a:p>
          <a:p>
            <a:pPr indent="-275590" lvl="1" marL="914400" rtl="0" algn="l">
              <a:lnSpc>
                <a:spcPct val="115000"/>
              </a:lnSpc>
              <a:spcBef>
                <a:spcPts val="0"/>
              </a:spcBef>
              <a:spcAft>
                <a:spcPts val="0"/>
              </a:spcAft>
              <a:buSzPts val="740"/>
              <a:buChar char="○"/>
            </a:pPr>
            <a:r>
              <a:rPr b="0" lang="fr" sz="740"/>
              <a:t>LDA (Latent Dirichlet allocation)</a:t>
            </a:r>
            <a:endParaRPr b="0" sz="740"/>
          </a:p>
          <a:p>
            <a:pPr indent="-275590" lvl="1" marL="914400" rtl="0" algn="l">
              <a:lnSpc>
                <a:spcPct val="115000"/>
              </a:lnSpc>
              <a:spcBef>
                <a:spcPts val="0"/>
              </a:spcBef>
              <a:spcAft>
                <a:spcPts val="0"/>
              </a:spcAft>
              <a:buSzPts val="740"/>
              <a:buChar char="○"/>
            </a:pPr>
            <a:r>
              <a:rPr b="0" lang="fr" sz="740"/>
              <a:t>TF-IDF + LDA</a:t>
            </a:r>
            <a:endParaRPr b="0" sz="740"/>
          </a:p>
          <a:p>
            <a:pPr indent="0" lvl="0" marL="914400" rtl="0" algn="l">
              <a:lnSpc>
                <a:spcPct val="115000"/>
              </a:lnSpc>
              <a:spcBef>
                <a:spcPts val="0"/>
              </a:spcBef>
              <a:spcAft>
                <a:spcPts val="0"/>
              </a:spcAft>
              <a:buNone/>
            </a:pPr>
            <a:r>
              <a:t/>
            </a:r>
            <a:endParaRPr b="0" sz="740"/>
          </a:p>
          <a:p>
            <a:pPr indent="-275590" lvl="0" marL="457200" rtl="0" algn="l">
              <a:lnSpc>
                <a:spcPct val="115000"/>
              </a:lnSpc>
              <a:spcBef>
                <a:spcPts val="0"/>
              </a:spcBef>
              <a:spcAft>
                <a:spcPts val="0"/>
              </a:spcAft>
              <a:buSzPts val="740"/>
              <a:buChar char="●"/>
            </a:pPr>
            <a:r>
              <a:rPr lang="fr" sz="740"/>
              <a:t>Approche supervisée</a:t>
            </a:r>
            <a:endParaRPr sz="740"/>
          </a:p>
          <a:p>
            <a:pPr indent="-275590" lvl="1" marL="914400" rtl="0" algn="l">
              <a:lnSpc>
                <a:spcPct val="115000"/>
              </a:lnSpc>
              <a:spcBef>
                <a:spcPts val="0"/>
              </a:spcBef>
              <a:spcAft>
                <a:spcPts val="0"/>
              </a:spcAft>
              <a:buSzPts val="740"/>
              <a:buChar char="○"/>
            </a:pPr>
            <a:r>
              <a:rPr b="0" lang="fr" sz="740"/>
              <a:t>MultinomialNB (Classification naïve bayésienne)</a:t>
            </a:r>
            <a:endParaRPr b="0" sz="740"/>
          </a:p>
          <a:p>
            <a:pPr indent="-275590" lvl="1" marL="914400" rtl="0" algn="l">
              <a:lnSpc>
                <a:spcPct val="115000"/>
              </a:lnSpc>
              <a:spcBef>
                <a:spcPts val="0"/>
              </a:spcBef>
              <a:spcAft>
                <a:spcPts val="0"/>
              </a:spcAft>
              <a:buSzPts val="740"/>
              <a:buChar char="○"/>
            </a:pPr>
            <a:r>
              <a:rPr b="0" lang="fr" sz="740"/>
              <a:t>Count Vectorizer + Régression Logistique</a:t>
            </a:r>
            <a:endParaRPr b="0" sz="740"/>
          </a:p>
          <a:p>
            <a:pPr indent="-275590" lvl="1" marL="914400" rtl="0" algn="l">
              <a:lnSpc>
                <a:spcPct val="115000"/>
              </a:lnSpc>
              <a:spcBef>
                <a:spcPts val="0"/>
              </a:spcBef>
              <a:spcAft>
                <a:spcPts val="0"/>
              </a:spcAft>
              <a:buSzPts val="740"/>
              <a:buChar char="○"/>
            </a:pPr>
            <a:r>
              <a:rPr b="0" lang="fr" sz="740"/>
              <a:t>Word Embedding</a:t>
            </a:r>
            <a:endParaRPr b="0" sz="740"/>
          </a:p>
          <a:p>
            <a:pPr indent="-275589" lvl="2" marL="1371600" rtl="0" algn="l">
              <a:lnSpc>
                <a:spcPct val="115000"/>
              </a:lnSpc>
              <a:spcBef>
                <a:spcPts val="0"/>
              </a:spcBef>
              <a:spcAft>
                <a:spcPts val="0"/>
              </a:spcAft>
              <a:buSzPts val="740"/>
              <a:buChar char="■"/>
            </a:pPr>
            <a:r>
              <a:rPr b="0" lang="fr" sz="740"/>
              <a:t>Word2vec + Logistic Regression</a:t>
            </a:r>
            <a:endParaRPr b="0" sz="740"/>
          </a:p>
          <a:p>
            <a:pPr indent="-275589" lvl="2" marL="1371600" rtl="0" algn="l">
              <a:lnSpc>
                <a:spcPct val="115000"/>
              </a:lnSpc>
              <a:spcBef>
                <a:spcPts val="0"/>
              </a:spcBef>
              <a:spcAft>
                <a:spcPts val="0"/>
              </a:spcAft>
              <a:buSzPts val="740"/>
              <a:buChar char="■"/>
            </a:pPr>
            <a:r>
              <a:rPr b="0" lang="fr" sz="740"/>
              <a:t>Word2vec + XGBoost</a:t>
            </a:r>
            <a:endParaRPr b="0" sz="740"/>
          </a:p>
          <a:p>
            <a:pPr indent="-275589" lvl="2" marL="1371600" rtl="0" algn="l">
              <a:lnSpc>
                <a:spcPct val="115000"/>
              </a:lnSpc>
              <a:spcBef>
                <a:spcPts val="0"/>
              </a:spcBef>
              <a:spcAft>
                <a:spcPts val="0"/>
              </a:spcAft>
              <a:buSzPts val="740"/>
              <a:buChar char="■"/>
            </a:pPr>
            <a:r>
              <a:rPr b="0" lang="fr" sz="740"/>
              <a:t>Bert + Logistic Regression</a:t>
            </a:r>
            <a:endParaRPr b="0" sz="740"/>
          </a:p>
          <a:p>
            <a:pPr indent="-275589" lvl="2" marL="1371600" rtl="0" algn="l">
              <a:lnSpc>
                <a:spcPct val="115000"/>
              </a:lnSpc>
              <a:spcBef>
                <a:spcPts val="0"/>
              </a:spcBef>
              <a:spcAft>
                <a:spcPts val="0"/>
              </a:spcAft>
              <a:buSzPts val="740"/>
              <a:buChar char="■"/>
            </a:pPr>
            <a:r>
              <a:rPr b="0" lang="fr" sz="740"/>
              <a:t>Use + Logistic Regression</a:t>
            </a:r>
            <a:endParaRPr b="0" sz="740"/>
          </a:p>
          <a:p>
            <a:pPr indent="0" lvl="0" marL="1371600" rtl="0" algn="l">
              <a:lnSpc>
                <a:spcPct val="115000"/>
              </a:lnSpc>
              <a:spcBef>
                <a:spcPts val="0"/>
              </a:spcBef>
              <a:spcAft>
                <a:spcPts val="0"/>
              </a:spcAft>
              <a:buNone/>
            </a:pPr>
            <a:r>
              <a:t/>
            </a:r>
            <a:endParaRPr b="0" sz="740"/>
          </a:p>
          <a:p>
            <a:pPr indent="-275590" lvl="0" marL="457200" rtl="0" algn="l">
              <a:lnSpc>
                <a:spcPct val="115000"/>
              </a:lnSpc>
              <a:spcBef>
                <a:spcPts val="0"/>
              </a:spcBef>
              <a:spcAft>
                <a:spcPts val="0"/>
              </a:spcAft>
              <a:buSzPts val="740"/>
              <a:buChar char="●"/>
            </a:pPr>
            <a:r>
              <a:rPr lang="fr" sz="740"/>
              <a:t>Choix du modèle</a:t>
            </a:r>
            <a:endParaRPr sz="740"/>
          </a:p>
          <a:p>
            <a:pPr indent="-275590" lvl="1" marL="914400" rtl="0" algn="l">
              <a:lnSpc>
                <a:spcPct val="115000"/>
              </a:lnSpc>
              <a:spcBef>
                <a:spcPts val="0"/>
              </a:spcBef>
              <a:spcAft>
                <a:spcPts val="0"/>
              </a:spcAft>
              <a:buSzPts val="740"/>
              <a:buChar char="○"/>
            </a:pPr>
            <a:r>
              <a:rPr b="0" lang="fr" sz="740"/>
              <a:t>Comparaison des modèles</a:t>
            </a:r>
            <a:endParaRPr b="0" sz="740"/>
          </a:p>
          <a:p>
            <a:pPr indent="-275590" lvl="1" marL="914400" rtl="0" algn="l">
              <a:lnSpc>
                <a:spcPct val="115000"/>
              </a:lnSpc>
              <a:spcBef>
                <a:spcPts val="0"/>
              </a:spcBef>
              <a:spcAft>
                <a:spcPts val="0"/>
              </a:spcAft>
              <a:buSzPts val="740"/>
              <a:buChar char="○"/>
            </a:pPr>
            <a:r>
              <a:rPr b="0" lang="fr" sz="740"/>
              <a:t>Analyse des résultats </a:t>
            </a:r>
            <a:endParaRPr b="0" sz="740"/>
          </a:p>
          <a:p>
            <a:pPr indent="0" lvl="0" marL="914400" rtl="0" algn="l">
              <a:lnSpc>
                <a:spcPct val="115000"/>
              </a:lnSpc>
              <a:spcBef>
                <a:spcPts val="0"/>
              </a:spcBef>
              <a:spcAft>
                <a:spcPts val="0"/>
              </a:spcAft>
              <a:buNone/>
            </a:pPr>
            <a:r>
              <a:t/>
            </a:r>
            <a:endParaRPr b="0" sz="740"/>
          </a:p>
          <a:p>
            <a:pPr indent="-275590" lvl="0" marL="457200" rtl="0" algn="l">
              <a:lnSpc>
                <a:spcPct val="115000"/>
              </a:lnSpc>
              <a:spcBef>
                <a:spcPts val="0"/>
              </a:spcBef>
              <a:spcAft>
                <a:spcPts val="0"/>
              </a:spcAft>
              <a:buSzPts val="740"/>
              <a:buChar char="●"/>
            </a:pPr>
            <a:r>
              <a:rPr lang="fr" sz="740"/>
              <a:t>MLOps &amp; Intégration continue</a:t>
            </a:r>
            <a:endParaRPr sz="740"/>
          </a:p>
          <a:p>
            <a:pPr indent="-275590" lvl="1" marL="914400" rtl="0" algn="l">
              <a:lnSpc>
                <a:spcPct val="115000"/>
              </a:lnSpc>
              <a:spcBef>
                <a:spcPts val="0"/>
              </a:spcBef>
              <a:spcAft>
                <a:spcPts val="0"/>
              </a:spcAft>
              <a:buSzPts val="740"/>
              <a:buChar char="○"/>
            </a:pPr>
            <a:r>
              <a:rPr b="0" lang="fr" sz="740"/>
              <a:t>Tests unitaires</a:t>
            </a:r>
            <a:endParaRPr b="0" sz="740"/>
          </a:p>
          <a:p>
            <a:pPr indent="-275590" lvl="1" marL="914400" rtl="0" algn="l">
              <a:lnSpc>
                <a:spcPct val="115000"/>
              </a:lnSpc>
              <a:spcBef>
                <a:spcPts val="0"/>
              </a:spcBef>
              <a:spcAft>
                <a:spcPts val="0"/>
              </a:spcAft>
              <a:buSzPts val="740"/>
              <a:buChar char="○"/>
            </a:pPr>
            <a:r>
              <a:rPr b="0" lang="fr" sz="740"/>
              <a:t>API</a:t>
            </a:r>
            <a:endParaRPr b="0" sz="740"/>
          </a:p>
          <a:p>
            <a:pPr indent="-275590" lvl="1" marL="914400" rtl="0" algn="l">
              <a:lnSpc>
                <a:spcPct val="115000"/>
              </a:lnSpc>
              <a:spcBef>
                <a:spcPts val="0"/>
              </a:spcBef>
              <a:spcAft>
                <a:spcPts val="0"/>
              </a:spcAft>
              <a:buSzPts val="740"/>
              <a:buChar char="○"/>
            </a:pPr>
            <a:r>
              <a:rPr b="0" lang="fr" sz="740"/>
              <a:t>Déploiement Heroku</a:t>
            </a:r>
            <a:endParaRPr sz="740"/>
          </a:p>
          <a:p>
            <a:pPr indent="-269240" lvl="1" marL="914400" rtl="0" algn="l">
              <a:lnSpc>
                <a:spcPct val="115000"/>
              </a:lnSpc>
              <a:spcBef>
                <a:spcPts val="0"/>
              </a:spcBef>
              <a:spcAft>
                <a:spcPts val="0"/>
              </a:spcAft>
              <a:buSzPts val="640"/>
              <a:buChar char="○"/>
            </a:pPr>
            <a:r>
              <a:rPr b="0" lang="fr" sz="700">
                <a:solidFill>
                  <a:srgbClr val="F9F9F9"/>
                </a:solidFill>
                <a:latin typeface="Roboto"/>
                <a:ea typeface="Roboto"/>
                <a:cs typeface="Roboto"/>
                <a:sym typeface="Roboto"/>
              </a:rPr>
              <a:t>Model Drift</a:t>
            </a:r>
            <a:endParaRPr b="0" sz="700">
              <a:solidFill>
                <a:srgbClr val="F9F9F9"/>
              </a:solidFill>
              <a:latin typeface="Roboto"/>
              <a:ea typeface="Roboto"/>
              <a:cs typeface="Roboto"/>
              <a:sym typeface="Roboto"/>
            </a:endParaRPr>
          </a:p>
          <a:p>
            <a:pPr indent="-273050" lvl="2" marL="1371600" rtl="0" algn="l">
              <a:lnSpc>
                <a:spcPct val="115000"/>
              </a:lnSpc>
              <a:spcBef>
                <a:spcPts val="0"/>
              </a:spcBef>
              <a:spcAft>
                <a:spcPts val="0"/>
              </a:spcAft>
              <a:buClr>
                <a:srgbClr val="F9F9F9"/>
              </a:buClr>
              <a:buSzPts val="700"/>
              <a:buFont typeface="Roboto"/>
              <a:buChar char="■"/>
            </a:pPr>
            <a:r>
              <a:rPr b="0" lang="fr" sz="700">
                <a:solidFill>
                  <a:srgbClr val="F9F9F9"/>
                </a:solidFill>
                <a:latin typeface="Roboto"/>
                <a:ea typeface="Roboto"/>
                <a:cs typeface="Roboto"/>
                <a:sym typeface="Roboto"/>
              </a:rPr>
              <a:t>Data Drift</a:t>
            </a:r>
            <a:endParaRPr b="0" sz="700">
              <a:solidFill>
                <a:srgbClr val="F9F9F9"/>
              </a:solidFill>
              <a:latin typeface="Roboto"/>
              <a:ea typeface="Roboto"/>
              <a:cs typeface="Roboto"/>
              <a:sym typeface="Roboto"/>
            </a:endParaRPr>
          </a:p>
          <a:p>
            <a:pPr indent="-273050" lvl="2" marL="1371600" rtl="0" algn="l">
              <a:lnSpc>
                <a:spcPct val="115000"/>
              </a:lnSpc>
              <a:spcBef>
                <a:spcPts val="0"/>
              </a:spcBef>
              <a:spcAft>
                <a:spcPts val="0"/>
              </a:spcAft>
              <a:buClr>
                <a:srgbClr val="F9F9F9"/>
              </a:buClr>
              <a:buSzPts val="700"/>
              <a:buFont typeface="Roboto"/>
              <a:buChar char="■"/>
            </a:pPr>
            <a:r>
              <a:rPr b="0" lang="fr" sz="700">
                <a:solidFill>
                  <a:srgbClr val="F9F9F9"/>
                </a:solidFill>
                <a:latin typeface="Roboto"/>
                <a:ea typeface="Roboto"/>
                <a:cs typeface="Roboto"/>
                <a:sym typeface="Roboto"/>
              </a:rPr>
              <a:t>Concept Drif</a:t>
            </a:r>
            <a:endParaRPr b="0" sz="700">
              <a:solidFill>
                <a:srgbClr val="F9F9F9"/>
              </a:solidFill>
              <a:latin typeface="Roboto"/>
              <a:ea typeface="Roboto"/>
              <a:cs typeface="Roboto"/>
              <a:sym typeface="Roboto"/>
            </a:endParaRPr>
          </a:p>
          <a:p>
            <a:pPr indent="0" lvl="0" marL="457200" rtl="0" algn="l">
              <a:lnSpc>
                <a:spcPct val="115000"/>
              </a:lnSpc>
              <a:spcBef>
                <a:spcPts val="0"/>
              </a:spcBef>
              <a:spcAft>
                <a:spcPts val="0"/>
              </a:spcAft>
              <a:buNone/>
            </a:pPr>
            <a:r>
              <a:t/>
            </a:r>
            <a:endParaRPr b="0" sz="700">
              <a:solidFill>
                <a:srgbClr val="F9F9F9"/>
              </a:solidFill>
              <a:latin typeface="Roboto"/>
              <a:ea typeface="Roboto"/>
              <a:cs typeface="Roboto"/>
              <a:sym typeface="Roboto"/>
            </a:endParaRPr>
          </a:p>
          <a:p>
            <a:pPr indent="0" lvl="0" marL="457200" rtl="0" algn="l">
              <a:lnSpc>
                <a:spcPct val="150000"/>
              </a:lnSpc>
              <a:spcBef>
                <a:spcPts val="0"/>
              </a:spcBef>
              <a:spcAft>
                <a:spcPts val="0"/>
              </a:spcAft>
              <a:buNone/>
            </a:pPr>
            <a:r>
              <a:t/>
            </a:r>
            <a:endParaRPr sz="124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4"/>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lang="fr"/>
              <a:t>Analyse Exploratoire (Nuage de mots, outliers…)</a:t>
            </a:r>
            <a:endParaRPr/>
          </a:p>
          <a:p>
            <a:pPr indent="0" lvl="0" marL="0" rtl="0" algn="l">
              <a:lnSpc>
                <a:spcPct val="100000"/>
              </a:lnSpc>
              <a:spcBef>
                <a:spcPts val="0"/>
              </a:spcBef>
              <a:spcAft>
                <a:spcPts val="0"/>
              </a:spcAft>
              <a:buSzPct val="100000"/>
              <a:buNone/>
            </a:pPr>
            <a:r>
              <a:t/>
            </a:r>
            <a:endParaRPr/>
          </a:p>
        </p:txBody>
      </p:sp>
      <p:sp>
        <p:nvSpPr>
          <p:cNvPr id="448" name="Google Shape;448;p4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5"/>
          <p:cNvPicPr preferRelativeResize="0"/>
          <p:nvPr/>
        </p:nvPicPr>
        <p:blipFill>
          <a:blip r:embed="rId3">
            <a:alphaModFix/>
          </a:blip>
          <a:stretch>
            <a:fillRect/>
          </a:stretch>
        </p:blipFill>
        <p:spPr>
          <a:xfrm>
            <a:off x="152400" y="345375"/>
            <a:ext cx="8839200" cy="4452747"/>
          </a:xfrm>
          <a:prstGeom prst="rect">
            <a:avLst/>
          </a:prstGeom>
          <a:noFill/>
          <a:ln>
            <a:noFill/>
          </a:ln>
        </p:spPr>
      </p:pic>
      <p:sp>
        <p:nvSpPr>
          <p:cNvPr id="454" name="Google Shape;454;p4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46"/>
          <p:cNvPicPr preferRelativeResize="0"/>
          <p:nvPr/>
        </p:nvPicPr>
        <p:blipFill>
          <a:blip r:embed="rId3">
            <a:alphaModFix/>
          </a:blip>
          <a:stretch>
            <a:fillRect/>
          </a:stretch>
        </p:blipFill>
        <p:spPr>
          <a:xfrm>
            <a:off x="152400" y="152400"/>
            <a:ext cx="8839198" cy="4739697"/>
          </a:xfrm>
          <a:prstGeom prst="rect">
            <a:avLst/>
          </a:prstGeom>
          <a:noFill/>
          <a:ln>
            <a:noFill/>
          </a:ln>
        </p:spPr>
      </p:pic>
      <p:sp>
        <p:nvSpPr>
          <p:cNvPr id="460" name="Google Shape;460;p4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7"/>
          <p:cNvPicPr preferRelativeResize="0"/>
          <p:nvPr/>
        </p:nvPicPr>
        <p:blipFill>
          <a:blip r:embed="rId3">
            <a:alphaModFix/>
          </a:blip>
          <a:stretch>
            <a:fillRect/>
          </a:stretch>
        </p:blipFill>
        <p:spPr>
          <a:xfrm>
            <a:off x="152400" y="152400"/>
            <a:ext cx="8839200" cy="4838652"/>
          </a:xfrm>
          <a:prstGeom prst="rect">
            <a:avLst/>
          </a:prstGeom>
          <a:noFill/>
          <a:ln>
            <a:noFill/>
          </a:ln>
        </p:spPr>
      </p:pic>
      <p:sp>
        <p:nvSpPr>
          <p:cNvPr id="466" name="Google Shape;466;p4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8"/>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341489" lvl="0" marL="457200" rtl="0" algn="l">
              <a:spcBef>
                <a:spcPts val="0"/>
              </a:spcBef>
              <a:spcAft>
                <a:spcPts val="0"/>
              </a:spcAft>
              <a:buSzPts val="1778"/>
              <a:buChar char="●"/>
            </a:pPr>
            <a:r>
              <a:rPr lang="fr" sz="1777"/>
              <a:t>Combinaison Titre + body</a:t>
            </a:r>
            <a:endParaRPr sz="1777"/>
          </a:p>
          <a:p>
            <a:pPr indent="-341489" lvl="1" marL="914400" rtl="0" algn="l">
              <a:spcBef>
                <a:spcPts val="0"/>
              </a:spcBef>
              <a:spcAft>
                <a:spcPts val="0"/>
              </a:spcAft>
              <a:buSzPts val="1778"/>
              <a:buChar char="○"/>
            </a:pPr>
            <a:r>
              <a:rPr b="0" lang="fr" sz="1777"/>
              <a:t>Using, Use, New, Return, File, Code, Function, Method</a:t>
            </a:r>
            <a:endParaRPr b="0" sz="1777"/>
          </a:p>
          <a:p>
            <a:pPr indent="0" lvl="0" marL="457200" rtl="0" algn="l">
              <a:spcBef>
                <a:spcPts val="0"/>
              </a:spcBef>
              <a:spcAft>
                <a:spcPts val="0"/>
              </a:spcAft>
              <a:buNone/>
            </a:pPr>
            <a:r>
              <a:t/>
            </a:r>
            <a:endParaRPr sz="1777"/>
          </a:p>
          <a:p>
            <a:pPr indent="-341489" lvl="0" marL="457200" rtl="0" algn="l">
              <a:spcBef>
                <a:spcPts val="0"/>
              </a:spcBef>
              <a:spcAft>
                <a:spcPts val="0"/>
              </a:spcAft>
              <a:buSzPts val="1778"/>
              <a:buChar char="●"/>
            </a:pPr>
            <a:r>
              <a:rPr lang="fr" sz="1777"/>
              <a:t>Titre seulement</a:t>
            </a:r>
            <a:endParaRPr sz="1777"/>
          </a:p>
          <a:p>
            <a:pPr indent="-341489" lvl="1" marL="914400" rtl="0" algn="l">
              <a:spcBef>
                <a:spcPts val="0"/>
              </a:spcBef>
              <a:spcAft>
                <a:spcPts val="0"/>
              </a:spcAft>
              <a:buSzPts val="1778"/>
              <a:buChar char="○"/>
            </a:pPr>
            <a:r>
              <a:rPr b="0" lang="fr" sz="1777"/>
              <a:t>Using, Use, New, Error, File, Android, Python</a:t>
            </a:r>
            <a:endParaRPr b="0" sz="1777"/>
          </a:p>
          <a:p>
            <a:pPr indent="0" lvl="0" marL="0" rtl="0" algn="l">
              <a:spcBef>
                <a:spcPts val="0"/>
              </a:spcBef>
              <a:spcAft>
                <a:spcPts val="0"/>
              </a:spcAft>
              <a:buNone/>
            </a:pPr>
            <a:r>
              <a:t/>
            </a:r>
            <a:endParaRPr sz="1777"/>
          </a:p>
          <a:p>
            <a:pPr indent="-341489" lvl="0" marL="457200" rtl="0" algn="l">
              <a:spcBef>
                <a:spcPts val="0"/>
              </a:spcBef>
              <a:spcAft>
                <a:spcPts val="0"/>
              </a:spcAft>
              <a:buSzPts val="1778"/>
              <a:buChar char="●"/>
            </a:pPr>
            <a:r>
              <a:rPr lang="fr" sz="1777"/>
              <a:t>Body seulement</a:t>
            </a:r>
            <a:endParaRPr sz="1777"/>
          </a:p>
          <a:p>
            <a:pPr indent="-341489" lvl="1" marL="914400" rtl="0" algn="l">
              <a:spcBef>
                <a:spcPts val="0"/>
              </a:spcBef>
              <a:spcAft>
                <a:spcPts val="0"/>
              </a:spcAft>
              <a:buSzPts val="1778"/>
              <a:buChar char="○"/>
            </a:pPr>
            <a:r>
              <a:rPr b="0" lang="fr" sz="1777"/>
              <a:t>Using, Use, New, Return, File, Code, Function, Method</a:t>
            </a:r>
            <a:endParaRPr b="0" sz="1777"/>
          </a:p>
          <a:p>
            <a:pPr indent="0" lvl="0" marL="0" rtl="0" algn="l">
              <a:spcBef>
                <a:spcPts val="0"/>
              </a:spcBef>
              <a:spcAft>
                <a:spcPts val="0"/>
              </a:spcAft>
              <a:buNone/>
            </a:pPr>
            <a:r>
              <a:t/>
            </a:r>
            <a:endParaRPr sz="1777"/>
          </a:p>
          <a:p>
            <a:pPr indent="0" lvl="0" marL="0" rtl="0" algn="l">
              <a:spcBef>
                <a:spcPts val="0"/>
              </a:spcBef>
              <a:spcAft>
                <a:spcPts val="0"/>
              </a:spcAft>
              <a:buNone/>
            </a:pPr>
            <a:r>
              <a:rPr lang="fr" sz="1777"/>
              <a:t>Ainsi, quel que soit la combinaison analysée, on observe fréquemment la récurrence des mêmes mots, que ce soit dans le titre ou dans le contenu du texte.</a:t>
            </a:r>
            <a:endParaRPr sz="1777"/>
          </a:p>
          <a:p>
            <a:pPr indent="0" lvl="0" marL="0" rtl="0" algn="l">
              <a:spcBef>
                <a:spcPts val="0"/>
              </a:spcBef>
              <a:spcAft>
                <a:spcPts val="0"/>
              </a:spcAft>
              <a:buNone/>
            </a:pPr>
            <a:r>
              <a:t/>
            </a:r>
            <a:endParaRPr sz="1777"/>
          </a:p>
        </p:txBody>
      </p:sp>
      <p:sp>
        <p:nvSpPr>
          <p:cNvPr id="472" name="Google Shape;472;p4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fr"/>
              <a:t>Mots outliers</a:t>
            </a:r>
            <a:endParaRPr/>
          </a:p>
          <a:p>
            <a:pPr indent="0" lvl="0" marL="0" rtl="0" algn="l">
              <a:lnSpc>
                <a:spcPct val="100000"/>
              </a:lnSpc>
              <a:spcBef>
                <a:spcPts val="0"/>
              </a:spcBef>
              <a:spcAft>
                <a:spcPts val="0"/>
              </a:spcAft>
              <a:buSzPts val="3600"/>
              <a:buNone/>
            </a:pPr>
            <a:r>
              <a:t/>
            </a:r>
            <a:endParaRPr/>
          </a:p>
        </p:txBody>
      </p:sp>
      <p:sp>
        <p:nvSpPr>
          <p:cNvPr id="478" name="Google Shape;478;p4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50"/>
          <p:cNvPicPr preferRelativeResize="0"/>
          <p:nvPr/>
        </p:nvPicPr>
        <p:blipFill>
          <a:blip r:embed="rId3">
            <a:alphaModFix/>
          </a:blip>
          <a:stretch>
            <a:fillRect/>
          </a:stretch>
        </p:blipFill>
        <p:spPr>
          <a:xfrm>
            <a:off x="438938" y="152400"/>
            <a:ext cx="8266113" cy="4838700"/>
          </a:xfrm>
          <a:prstGeom prst="rect">
            <a:avLst/>
          </a:prstGeom>
          <a:noFill/>
          <a:ln>
            <a:noFill/>
          </a:ln>
        </p:spPr>
      </p:pic>
      <p:sp>
        <p:nvSpPr>
          <p:cNvPr id="484" name="Google Shape;484;p5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sz="2977" u="sng"/>
              <a:t>Outliers:</a:t>
            </a:r>
            <a:endParaRPr sz="2977" u="sng"/>
          </a:p>
          <a:p>
            <a:pPr indent="0" lvl="0" marL="0" rtl="0" algn="l">
              <a:spcBef>
                <a:spcPts val="0"/>
              </a:spcBef>
              <a:spcAft>
                <a:spcPts val="0"/>
              </a:spcAft>
              <a:buNone/>
            </a:pPr>
            <a:r>
              <a:t/>
            </a:r>
            <a:endParaRPr sz="2200" u="sng"/>
          </a:p>
          <a:p>
            <a:pPr indent="-341630" lvl="0" marL="457200" rtl="0" algn="l">
              <a:spcBef>
                <a:spcPts val="0"/>
              </a:spcBef>
              <a:spcAft>
                <a:spcPts val="0"/>
              </a:spcAft>
              <a:buSzPct val="100000"/>
              <a:buChar char="●"/>
            </a:pPr>
            <a:r>
              <a:rPr lang="fr" sz="1977"/>
              <a:t>Les chiffres 0, 1 et 2 sont fréquemment présents dans de nombreux documents, ce qui s'explique aisément car ils sont souvent utilisés pour créer des listes à puces.</a:t>
            </a:r>
            <a:endParaRPr sz="1977"/>
          </a:p>
          <a:p>
            <a:pPr indent="0" lvl="0" marL="457200" rtl="0" algn="l">
              <a:spcBef>
                <a:spcPts val="0"/>
              </a:spcBef>
              <a:spcAft>
                <a:spcPts val="0"/>
              </a:spcAft>
              <a:buNone/>
            </a:pPr>
            <a:r>
              <a:t/>
            </a:r>
            <a:endParaRPr sz="1977"/>
          </a:p>
          <a:p>
            <a:pPr indent="-341630" lvl="0" marL="457200" rtl="0" algn="l">
              <a:lnSpc>
                <a:spcPct val="100000"/>
              </a:lnSpc>
              <a:spcBef>
                <a:spcPts val="0"/>
              </a:spcBef>
              <a:spcAft>
                <a:spcPts val="0"/>
              </a:spcAft>
              <a:buSzPct val="100000"/>
              <a:buChar char="●"/>
            </a:pPr>
            <a:r>
              <a:rPr lang="fr" sz="1977"/>
              <a:t>On remarque aussi que les mots outliers sont aussi parfois des tags StackOverflow, comme pour:</a:t>
            </a:r>
            <a:endParaRPr sz="1977"/>
          </a:p>
          <a:p>
            <a:pPr indent="0" lvl="0" marL="457200" rtl="0" algn="l">
              <a:lnSpc>
                <a:spcPct val="100000"/>
              </a:lnSpc>
              <a:spcBef>
                <a:spcPts val="0"/>
              </a:spcBef>
              <a:spcAft>
                <a:spcPts val="0"/>
              </a:spcAft>
              <a:buNone/>
            </a:pPr>
            <a:r>
              <a:t/>
            </a:r>
            <a:endParaRPr sz="1977"/>
          </a:p>
          <a:p>
            <a:pPr indent="-341630" lvl="1" marL="914400" rtl="0" algn="l">
              <a:lnSpc>
                <a:spcPct val="150000"/>
              </a:lnSpc>
              <a:spcBef>
                <a:spcPts val="0"/>
              </a:spcBef>
              <a:spcAft>
                <a:spcPts val="0"/>
              </a:spcAft>
              <a:buSzPct val="100000"/>
              <a:buChar char="○"/>
            </a:pPr>
            <a:r>
              <a:rPr b="0" lang="fr" sz="1977"/>
              <a:t>Using</a:t>
            </a:r>
            <a:endParaRPr b="0" sz="1977"/>
          </a:p>
          <a:p>
            <a:pPr indent="-341630" lvl="1" marL="914400" rtl="0" algn="l">
              <a:lnSpc>
                <a:spcPct val="150000"/>
              </a:lnSpc>
              <a:spcBef>
                <a:spcPts val="0"/>
              </a:spcBef>
              <a:spcAft>
                <a:spcPts val="0"/>
              </a:spcAft>
              <a:buSzPct val="100000"/>
              <a:buChar char="○"/>
            </a:pPr>
            <a:r>
              <a:rPr b="0" lang="fr" sz="1977"/>
              <a:t>Return</a:t>
            </a:r>
            <a:endParaRPr b="0" sz="1977"/>
          </a:p>
          <a:p>
            <a:pPr indent="-341630" lvl="1" marL="914400" rtl="0" algn="l">
              <a:lnSpc>
                <a:spcPct val="150000"/>
              </a:lnSpc>
              <a:spcBef>
                <a:spcPts val="0"/>
              </a:spcBef>
              <a:spcAft>
                <a:spcPts val="0"/>
              </a:spcAft>
              <a:buSzPct val="100000"/>
              <a:buChar char="○"/>
            </a:pPr>
            <a:r>
              <a:rPr b="0" lang="fr" sz="1977"/>
              <a:t>File</a:t>
            </a:r>
            <a:endParaRPr b="0" sz="1977"/>
          </a:p>
        </p:txBody>
      </p:sp>
      <p:sp>
        <p:nvSpPr>
          <p:cNvPr id="490" name="Google Shape;490;p5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2"/>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354189" lvl="0" marL="457200" rtl="0" algn="l">
              <a:spcBef>
                <a:spcPts val="0"/>
              </a:spcBef>
              <a:spcAft>
                <a:spcPts val="0"/>
              </a:spcAft>
              <a:buSzPts val="1978"/>
              <a:buChar char="●"/>
            </a:pPr>
            <a:r>
              <a:rPr lang="fr" sz="1977"/>
              <a:t>Les termes présents dans tous les documents ou ceux qui se limitent à un seul document peuvent être considérés comme peu utiles, car ils ne contribuent pas à fournir une information spécifique.</a:t>
            </a:r>
            <a:endParaRPr sz="1977"/>
          </a:p>
          <a:p>
            <a:pPr indent="0" lvl="0" marL="457200" rtl="0" algn="l">
              <a:lnSpc>
                <a:spcPct val="100000"/>
              </a:lnSpc>
              <a:spcBef>
                <a:spcPts val="0"/>
              </a:spcBef>
              <a:spcAft>
                <a:spcPts val="0"/>
              </a:spcAft>
              <a:buNone/>
            </a:pPr>
            <a:r>
              <a:t/>
            </a:r>
            <a:endParaRPr sz="1977"/>
          </a:p>
          <a:p>
            <a:pPr indent="-354189" lvl="0" marL="457200" rtl="0" algn="l">
              <a:lnSpc>
                <a:spcPct val="100000"/>
              </a:lnSpc>
              <a:spcBef>
                <a:spcPts val="0"/>
              </a:spcBef>
              <a:spcAft>
                <a:spcPts val="0"/>
              </a:spcAft>
              <a:buSzPts val="1978"/>
              <a:buChar char="●"/>
            </a:pPr>
            <a:r>
              <a:rPr lang="fr" sz="1977"/>
              <a:t>Dans ce cadre là, Les outliers ont été supprimés.</a:t>
            </a:r>
            <a:endParaRPr sz="1977"/>
          </a:p>
          <a:p>
            <a:pPr indent="-341489" lvl="1" marL="914400" rtl="0" algn="l">
              <a:lnSpc>
                <a:spcPct val="100000"/>
              </a:lnSpc>
              <a:spcBef>
                <a:spcPts val="0"/>
              </a:spcBef>
              <a:spcAft>
                <a:spcPts val="0"/>
              </a:spcAft>
              <a:buSzPts val="1778"/>
              <a:buChar char="○"/>
            </a:pPr>
            <a:r>
              <a:rPr b="0" lang="fr" sz="1777"/>
              <a:t>Les termes qui apparaissent dans moins de 5 documents</a:t>
            </a:r>
            <a:endParaRPr b="0" sz="1777"/>
          </a:p>
          <a:p>
            <a:pPr indent="-341489" lvl="1" marL="914400" rtl="0" algn="l">
              <a:lnSpc>
                <a:spcPct val="100000"/>
              </a:lnSpc>
              <a:spcBef>
                <a:spcPts val="0"/>
              </a:spcBef>
              <a:spcAft>
                <a:spcPts val="0"/>
              </a:spcAft>
              <a:buSzPts val="1778"/>
              <a:buChar char="○"/>
            </a:pPr>
            <a:r>
              <a:rPr b="0" lang="fr" sz="1777"/>
              <a:t>Les termes qui apparaissent dans plus de 60% des documents</a:t>
            </a:r>
            <a:endParaRPr b="0" sz="1777"/>
          </a:p>
          <a:p>
            <a:pPr indent="0" lvl="0" marL="0" rtl="0" algn="l">
              <a:lnSpc>
                <a:spcPct val="150000"/>
              </a:lnSpc>
              <a:spcBef>
                <a:spcPts val="0"/>
              </a:spcBef>
              <a:spcAft>
                <a:spcPts val="0"/>
              </a:spcAft>
              <a:buNone/>
            </a:pPr>
            <a:r>
              <a:t/>
            </a:r>
            <a:endParaRPr b="0" sz="1977"/>
          </a:p>
          <a:p>
            <a:pPr indent="0" lvl="0" marL="0" rtl="0" algn="l">
              <a:lnSpc>
                <a:spcPct val="150000"/>
              </a:lnSpc>
              <a:spcBef>
                <a:spcPts val="0"/>
              </a:spcBef>
              <a:spcAft>
                <a:spcPts val="0"/>
              </a:spcAft>
              <a:buNone/>
            </a:pPr>
            <a:r>
              <a:t/>
            </a:r>
            <a:endParaRPr b="0" sz="1977"/>
          </a:p>
          <a:p>
            <a:pPr indent="0" lvl="0" marL="0" rtl="0" algn="l">
              <a:lnSpc>
                <a:spcPct val="150000"/>
              </a:lnSpc>
              <a:spcBef>
                <a:spcPts val="0"/>
              </a:spcBef>
              <a:spcAft>
                <a:spcPts val="0"/>
              </a:spcAft>
              <a:buNone/>
            </a:pPr>
            <a:r>
              <a:t/>
            </a:r>
            <a:endParaRPr b="0" sz="1977"/>
          </a:p>
        </p:txBody>
      </p:sp>
      <p:sp>
        <p:nvSpPr>
          <p:cNvPr id="496" name="Google Shape;496;p5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pic>
        <p:nvPicPr>
          <p:cNvPr id="497" name="Google Shape;497;p52"/>
          <p:cNvPicPr preferRelativeResize="0"/>
          <p:nvPr/>
        </p:nvPicPr>
        <p:blipFill>
          <a:blip r:embed="rId3">
            <a:alphaModFix/>
          </a:blip>
          <a:stretch>
            <a:fillRect/>
          </a:stretch>
        </p:blipFill>
        <p:spPr>
          <a:xfrm>
            <a:off x="547350" y="3445900"/>
            <a:ext cx="8371876" cy="459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3"/>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fr"/>
              <a:t>4</a:t>
            </a:r>
            <a:r>
              <a:rPr lang="fr"/>
              <a:t>- Approche non supervisée</a:t>
            </a:r>
            <a:endParaRPr/>
          </a:p>
          <a:p>
            <a:pPr indent="0" lvl="0" marL="0" rtl="0" algn="l">
              <a:lnSpc>
                <a:spcPct val="100000"/>
              </a:lnSpc>
              <a:spcBef>
                <a:spcPts val="0"/>
              </a:spcBef>
              <a:spcAft>
                <a:spcPts val="0"/>
              </a:spcAft>
              <a:buSzPts val="3600"/>
              <a:buNone/>
            </a:pPr>
            <a:r>
              <a:t/>
            </a:r>
            <a:endParaRPr/>
          </a:p>
        </p:txBody>
      </p:sp>
      <p:sp>
        <p:nvSpPr>
          <p:cNvPr id="503" name="Google Shape;503;p5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7"/>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fr"/>
              <a:t>1- Comprendre le contexte</a:t>
            </a:r>
            <a:endParaRPr/>
          </a:p>
          <a:p>
            <a:pPr indent="0" lvl="0" marL="0" rtl="0" algn="l">
              <a:lnSpc>
                <a:spcPct val="100000"/>
              </a:lnSpc>
              <a:spcBef>
                <a:spcPts val="0"/>
              </a:spcBef>
              <a:spcAft>
                <a:spcPts val="0"/>
              </a:spcAft>
              <a:buSzPts val="3600"/>
              <a:buNone/>
            </a:pPr>
            <a:r>
              <a:t/>
            </a:r>
            <a:endParaRPr/>
          </a:p>
        </p:txBody>
      </p:sp>
      <p:sp>
        <p:nvSpPr>
          <p:cNvPr id="337" name="Google Shape;337;p2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lang="fr"/>
              <a:t>Construction des dictionnaires et du corpus</a:t>
            </a:r>
            <a:endParaRPr/>
          </a:p>
          <a:p>
            <a:pPr indent="0" lvl="0" marL="0" rtl="0" algn="l">
              <a:lnSpc>
                <a:spcPct val="100000"/>
              </a:lnSpc>
              <a:spcBef>
                <a:spcPts val="0"/>
              </a:spcBef>
              <a:spcAft>
                <a:spcPts val="0"/>
              </a:spcAft>
              <a:buSzPct val="100000"/>
              <a:buNone/>
            </a:pPr>
            <a:r>
              <a:t/>
            </a:r>
            <a:endParaRPr/>
          </a:p>
        </p:txBody>
      </p:sp>
      <p:sp>
        <p:nvSpPr>
          <p:cNvPr id="509" name="Google Shape;509;p5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55"/>
          <p:cNvPicPr preferRelativeResize="0"/>
          <p:nvPr/>
        </p:nvPicPr>
        <p:blipFill>
          <a:blip r:embed="rId3">
            <a:alphaModFix/>
          </a:blip>
          <a:stretch>
            <a:fillRect/>
          </a:stretch>
        </p:blipFill>
        <p:spPr>
          <a:xfrm>
            <a:off x="1192863" y="517100"/>
            <a:ext cx="6758276" cy="4109300"/>
          </a:xfrm>
          <a:prstGeom prst="rect">
            <a:avLst/>
          </a:prstGeom>
          <a:noFill/>
          <a:ln>
            <a:noFill/>
          </a:ln>
        </p:spPr>
      </p:pic>
      <p:sp>
        <p:nvSpPr>
          <p:cNvPr id="515" name="Google Shape;515;p5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521" name="Google Shape;521;p56"/>
          <p:cNvPicPr preferRelativeResize="0"/>
          <p:nvPr/>
        </p:nvPicPr>
        <p:blipFill>
          <a:blip r:embed="rId3">
            <a:alphaModFix/>
          </a:blip>
          <a:stretch>
            <a:fillRect/>
          </a:stretch>
        </p:blipFill>
        <p:spPr>
          <a:xfrm>
            <a:off x="515950" y="965725"/>
            <a:ext cx="2640026" cy="3952099"/>
          </a:xfrm>
          <a:prstGeom prst="rect">
            <a:avLst/>
          </a:prstGeom>
          <a:noFill/>
          <a:ln>
            <a:noFill/>
          </a:ln>
        </p:spPr>
      </p:pic>
      <p:sp>
        <p:nvSpPr>
          <p:cNvPr id="522" name="Google Shape;522;p56"/>
          <p:cNvSpPr txBox="1"/>
          <p:nvPr/>
        </p:nvSpPr>
        <p:spPr>
          <a:xfrm>
            <a:off x="449800" y="291025"/>
            <a:ext cx="3439500" cy="48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77">
                <a:solidFill>
                  <a:schemeClr val="lt1"/>
                </a:solidFill>
                <a:latin typeface="Maven Pro"/>
                <a:ea typeface="Maven Pro"/>
                <a:cs typeface="Maven Pro"/>
                <a:sym typeface="Maven Pro"/>
              </a:rPr>
              <a:t>Création des 20 topics</a:t>
            </a:r>
            <a:endParaRPr sz="1300">
              <a:solidFill>
                <a:schemeClr val="dk2"/>
              </a:solidFill>
              <a:latin typeface="Nunito"/>
              <a:ea typeface="Nunito"/>
              <a:cs typeface="Nunito"/>
              <a:sym typeface="Nunito"/>
            </a:endParaRPr>
          </a:p>
        </p:txBody>
      </p:sp>
      <p:pic>
        <p:nvPicPr>
          <p:cNvPr id="523" name="Google Shape;523;p56"/>
          <p:cNvPicPr preferRelativeResize="0"/>
          <p:nvPr/>
        </p:nvPicPr>
        <p:blipFill>
          <a:blip r:embed="rId4">
            <a:alphaModFix/>
          </a:blip>
          <a:stretch>
            <a:fillRect/>
          </a:stretch>
        </p:blipFill>
        <p:spPr>
          <a:xfrm>
            <a:off x="3697325" y="2702225"/>
            <a:ext cx="4357174" cy="1008275"/>
          </a:xfrm>
          <a:prstGeom prst="rect">
            <a:avLst/>
          </a:prstGeom>
          <a:noFill/>
          <a:ln>
            <a:noFill/>
          </a:ln>
        </p:spPr>
      </p:pic>
      <p:pic>
        <p:nvPicPr>
          <p:cNvPr id="524" name="Google Shape;524;p56"/>
          <p:cNvPicPr preferRelativeResize="0"/>
          <p:nvPr/>
        </p:nvPicPr>
        <p:blipFill>
          <a:blip r:embed="rId5">
            <a:alphaModFix/>
          </a:blip>
          <a:stretch>
            <a:fillRect/>
          </a:stretch>
        </p:blipFill>
        <p:spPr>
          <a:xfrm>
            <a:off x="3697313" y="1550875"/>
            <a:ext cx="4357175" cy="836038"/>
          </a:xfrm>
          <a:prstGeom prst="rect">
            <a:avLst/>
          </a:prstGeom>
          <a:noFill/>
          <a:ln>
            <a:noFill/>
          </a:ln>
        </p:spPr>
      </p:pic>
      <p:sp>
        <p:nvSpPr>
          <p:cNvPr id="525" name="Google Shape;525;p56"/>
          <p:cNvSpPr txBox="1"/>
          <p:nvPr/>
        </p:nvSpPr>
        <p:spPr>
          <a:xfrm>
            <a:off x="3889300" y="291025"/>
            <a:ext cx="3973200" cy="7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77">
                <a:solidFill>
                  <a:schemeClr val="lt1"/>
                </a:solidFill>
                <a:latin typeface="Maven Pro"/>
                <a:ea typeface="Maven Pro"/>
                <a:cs typeface="Maven Pro"/>
                <a:sym typeface="Maven Pro"/>
              </a:rPr>
              <a:t>Vérification que les tags existent dans Stack Overflow</a:t>
            </a:r>
            <a:endParaRPr sz="1300">
              <a:solidFill>
                <a:schemeClr val="dk2"/>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531" name="Google Shape;531;p57"/>
          <p:cNvPicPr preferRelativeResize="0"/>
          <p:nvPr/>
        </p:nvPicPr>
        <p:blipFill>
          <a:blip r:embed="rId3">
            <a:alphaModFix/>
          </a:blip>
          <a:stretch>
            <a:fillRect/>
          </a:stretch>
        </p:blipFill>
        <p:spPr>
          <a:xfrm>
            <a:off x="431400" y="1272052"/>
            <a:ext cx="7408099" cy="3404375"/>
          </a:xfrm>
          <a:prstGeom prst="rect">
            <a:avLst/>
          </a:prstGeom>
          <a:noFill/>
          <a:ln>
            <a:noFill/>
          </a:ln>
        </p:spPr>
      </p:pic>
      <p:sp>
        <p:nvSpPr>
          <p:cNvPr id="532" name="Google Shape;532;p57"/>
          <p:cNvSpPr txBox="1"/>
          <p:nvPr>
            <p:ph type="ctrTitle"/>
          </p:nvPr>
        </p:nvSpPr>
        <p:spPr>
          <a:xfrm>
            <a:off x="659000" y="265625"/>
            <a:ext cx="7180500" cy="854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fr" sz="1977"/>
              <a:t>Exemple de topic: Javascript</a:t>
            </a:r>
            <a:endParaRPr/>
          </a:p>
        </p:txBody>
      </p:sp>
      <p:sp>
        <p:nvSpPr>
          <p:cNvPr id="533" name="Google Shape;533;p57"/>
          <p:cNvSpPr/>
          <p:nvPr/>
        </p:nvSpPr>
        <p:spPr>
          <a:xfrm>
            <a:off x="613800" y="1627450"/>
            <a:ext cx="1782900" cy="2367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34" name="Google Shape;534;p57"/>
          <p:cNvSpPr/>
          <p:nvPr/>
        </p:nvSpPr>
        <p:spPr>
          <a:xfrm>
            <a:off x="4258700" y="2439450"/>
            <a:ext cx="2045400" cy="2367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35" name="Google Shape;535;p57"/>
          <p:cNvSpPr/>
          <p:nvPr/>
        </p:nvSpPr>
        <p:spPr>
          <a:xfrm>
            <a:off x="1907750" y="2676150"/>
            <a:ext cx="2350800" cy="2367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36" name="Google Shape;536;p57"/>
          <p:cNvSpPr/>
          <p:nvPr/>
        </p:nvSpPr>
        <p:spPr>
          <a:xfrm>
            <a:off x="4258550" y="2963900"/>
            <a:ext cx="2595300" cy="2367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37" name="Google Shape;537;p57"/>
          <p:cNvSpPr/>
          <p:nvPr/>
        </p:nvSpPr>
        <p:spPr>
          <a:xfrm>
            <a:off x="2786475" y="3200600"/>
            <a:ext cx="2479800" cy="2367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38" name="Google Shape;538;p57"/>
          <p:cNvSpPr/>
          <p:nvPr/>
        </p:nvSpPr>
        <p:spPr>
          <a:xfrm>
            <a:off x="2786475" y="3995275"/>
            <a:ext cx="2045400" cy="2367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39" name="Google Shape;539;p57"/>
          <p:cNvSpPr/>
          <p:nvPr/>
        </p:nvSpPr>
        <p:spPr>
          <a:xfrm>
            <a:off x="2581850" y="1627450"/>
            <a:ext cx="2528100" cy="2367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8"/>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lang="fr"/>
              <a:t>Visualisation des topics avec pyLDAvis</a:t>
            </a:r>
            <a:endParaRPr/>
          </a:p>
          <a:p>
            <a:pPr indent="0" lvl="0" marL="0" rtl="0" algn="l">
              <a:lnSpc>
                <a:spcPct val="100000"/>
              </a:lnSpc>
              <a:spcBef>
                <a:spcPts val="0"/>
              </a:spcBef>
              <a:spcAft>
                <a:spcPts val="0"/>
              </a:spcAft>
              <a:buSzPct val="100000"/>
              <a:buNone/>
            </a:pPr>
            <a:r>
              <a:t/>
            </a:r>
            <a:endParaRPr/>
          </a:p>
        </p:txBody>
      </p:sp>
      <p:sp>
        <p:nvSpPr>
          <p:cNvPr id="545" name="Google Shape;545;p5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pic>
        <p:nvPicPr>
          <p:cNvPr id="551" name="Google Shape;551;p59"/>
          <p:cNvPicPr preferRelativeResize="0"/>
          <p:nvPr/>
        </p:nvPicPr>
        <p:blipFill>
          <a:blip r:embed="rId3">
            <a:alphaModFix/>
          </a:blip>
          <a:stretch>
            <a:fillRect/>
          </a:stretch>
        </p:blipFill>
        <p:spPr>
          <a:xfrm>
            <a:off x="1574950" y="152400"/>
            <a:ext cx="5994097" cy="48387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0"/>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fr"/>
              <a:t>Prédiction</a:t>
            </a:r>
            <a:endParaRPr/>
          </a:p>
        </p:txBody>
      </p:sp>
      <p:sp>
        <p:nvSpPr>
          <p:cNvPr id="557" name="Google Shape;557;p6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563" name="Google Shape;563;p61"/>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fr" sz="2977" u="sng"/>
              <a:t>Métriques</a:t>
            </a:r>
            <a:r>
              <a:rPr lang="fr" sz="2977" u="sng"/>
              <a:t>:</a:t>
            </a:r>
            <a:endParaRPr sz="2977" u="sng"/>
          </a:p>
          <a:p>
            <a:pPr indent="0" lvl="0" marL="0" rtl="0" algn="l">
              <a:spcBef>
                <a:spcPts val="0"/>
              </a:spcBef>
              <a:spcAft>
                <a:spcPts val="0"/>
              </a:spcAft>
              <a:buNone/>
            </a:pPr>
            <a:r>
              <a:t/>
            </a:r>
            <a:endParaRPr sz="2200" u="sng"/>
          </a:p>
          <a:p>
            <a:pPr indent="-354189" lvl="0" marL="457200" rtl="0" algn="l">
              <a:spcBef>
                <a:spcPts val="0"/>
              </a:spcBef>
              <a:spcAft>
                <a:spcPts val="0"/>
              </a:spcAft>
              <a:buSzPts val="1978"/>
              <a:buChar char="●"/>
            </a:pPr>
            <a:r>
              <a:rPr b="0" lang="fr" sz="1977"/>
              <a:t>La </a:t>
            </a:r>
            <a:r>
              <a:rPr lang="fr" sz="1977" u="sng"/>
              <a:t>perplexité</a:t>
            </a:r>
            <a:r>
              <a:rPr b="0" lang="fr" sz="1977"/>
              <a:t> mesure à quel point un modèle est incertain. Plus la perplexité est élevée, plus le modèle a du mal à prédire avec précision les données réelles du corpus.</a:t>
            </a:r>
            <a:endParaRPr b="0" sz="1977"/>
          </a:p>
          <a:p>
            <a:pPr indent="0" lvl="0" marL="457200" rtl="0" algn="l">
              <a:spcBef>
                <a:spcPts val="0"/>
              </a:spcBef>
              <a:spcAft>
                <a:spcPts val="0"/>
              </a:spcAft>
              <a:buNone/>
            </a:pPr>
            <a:r>
              <a:t/>
            </a:r>
            <a:endParaRPr b="0" sz="1977"/>
          </a:p>
          <a:p>
            <a:pPr indent="-354189" lvl="0" marL="457200" rtl="0" algn="l">
              <a:spcBef>
                <a:spcPts val="0"/>
              </a:spcBef>
              <a:spcAft>
                <a:spcPts val="0"/>
              </a:spcAft>
              <a:buSzPts val="1978"/>
              <a:buChar char="●"/>
            </a:pPr>
            <a:r>
              <a:rPr b="0" lang="fr" sz="1977"/>
              <a:t>La </a:t>
            </a:r>
            <a:r>
              <a:rPr lang="fr" sz="1977" u="sng"/>
              <a:t>cohérence</a:t>
            </a:r>
            <a:r>
              <a:rPr b="0" lang="fr" sz="1977"/>
              <a:t> mesure la qualité des topics générés par le modèle. Pour cela, on forme des paires de mots et on mesure leur similarité lexico-sémantique (similarité de Jaccard, etc.). </a:t>
            </a:r>
            <a:endParaRPr b="0" sz="1977"/>
          </a:p>
          <a:p>
            <a:pPr indent="0" lvl="0" marL="0" rtl="0" algn="l">
              <a:spcBef>
                <a:spcPts val="0"/>
              </a:spcBef>
              <a:spcAft>
                <a:spcPts val="0"/>
              </a:spcAft>
              <a:buNone/>
            </a:pPr>
            <a:r>
              <a:t/>
            </a:r>
            <a:endParaRPr b="0" sz="1977"/>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569" name="Google Shape;569;p62"/>
          <p:cNvPicPr preferRelativeResize="0"/>
          <p:nvPr/>
        </p:nvPicPr>
        <p:blipFill>
          <a:blip r:embed="rId3">
            <a:alphaModFix/>
          </a:blip>
          <a:stretch>
            <a:fillRect/>
          </a:stretch>
        </p:blipFill>
        <p:spPr>
          <a:xfrm>
            <a:off x="1685794" y="786175"/>
            <a:ext cx="5967456" cy="4267576"/>
          </a:xfrm>
          <a:prstGeom prst="rect">
            <a:avLst/>
          </a:prstGeom>
          <a:noFill/>
          <a:ln>
            <a:noFill/>
          </a:ln>
        </p:spPr>
      </p:pic>
      <p:sp>
        <p:nvSpPr>
          <p:cNvPr id="570" name="Google Shape;570;p62"/>
          <p:cNvSpPr txBox="1"/>
          <p:nvPr/>
        </p:nvSpPr>
        <p:spPr>
          <a:xfrm>
            <a:off x="1685800" y="239750"/>
            <a:ext cx="7132500" cy="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77">
                <a:solidFill>
                  <a:schemeClr val="lt1"/>
                </a:solidFill>
                <a:latin typeface="Maven Pro"/>
                <a:ea typeface="Maven Pro"/>
                <a:cs typeface="Maven Pro"/>
                <a:sym typeface="Maven Pro"/>
              </a:rPr>
              <a:t>Modèle utilisant seulement les titres (</a:t>
            </a:r>
            <a:r>
              <a:rPr lang="fr" sz="1677">
                <a:solidFill>
                  <a:schemeClr val="lt1"/>
                </a:solidFill>
                <a:latin typeface="Maven Pro"/>
                <a:ea typeface="Maven Pro"/>
                <a:cs typeface="Maven Pro"/>
                <a:sym typeface="Maven Pro"/>
              </a:rPr>
              <a:t>perplexité</a:t>
            </a:r>
            <a:r>
              <a:rPr lang="fr" sz="1677">
                <a:solidFill>
                  <a:schemeClr val="lt1"/>
                </a:solidFill>
                <a:latin typeface="Maven Pro"/>
                <a:ea typeface="Maven Pro"/>
                <a:cs typeface="Maven Pro"/>
                <a:sym typeface="Maven Pro"/>
              </a:rPr>
              <a:t> trop grande)</a:t>
            </a:r>
            <a:endParaRPr b="1" sz="1677">
              <a:solidFill>
                <a:schemeClr val="lt1"/>
              </a:solidFill>
              <a:latin typeface="Maven Pro"/>
              <a:ea typeface="Maven Pro"/>
              <a:cs typeface="Maven Pro"/>
              <a:sym typeface="Maven Pro"/>
            </a:endParaRPr>
          </a:p>
        </p:txBody>
      </p:sp>
      <p:sp>
        <p:nvSpPr>
          <p:cNvPr id="571" name="Google Shape;571;p62"/>
          <p:cNvSpPr/>
          <p:nvPr/>
        </p:nvSpPr>
        <p:spPr>
          <a:xfrm>
            <a:off x="1904850" y="1778500"/>
            <a:ext cx="490200" cy="435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72" name="Google Shape;572;p62"/>
          <p:cNvSpPr/>
          <p:nvPr/>
        </p:nvSpPr>
        <p:spPr>
          <a:xfrm>
            <a:off x="1904850" y="2441375"/>
            <a:ext cx="490200" cy="435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578" name="Google Shape;578;p63"/>
          <p:cNvPicPr preferRelativeResize="0"/>
          <p:nvPr/>
        </p:nvPicPr>
        <p:blipFill>
          <a:blip r:embed="rId3">
            <a:alphaModFix/>
          </a:blip>
          <a:stretch>
            <a:fillRect/>
          </a:stretch>
        </p:blipFill>
        <p:spPr>
          <a:xfrm>
            <a:off x="1702600" y="744475"/>
            <a:ext cx="5738825" cy="4297399"/>
          </a:xfrm>
          <a:prstGeom prst="rect">
            <a:avLst/>
          </a:prstGeom>
          <a:noFill/>
          <a:ln>
            <a:noFill/>
          </a:ln>
        </p:spPr>
      </p:pic>
      <p:sp>
        <p:nvSpPr>
          <p:cNvPr id="579" name="Google Shape;579;p63"/>
          <p:cNvSpPr/>
          <p:nvPr/>
        </p:nvSpPr>
        <p:spPr>
          <a:xfrm>
            <a:off x="2853550" y="1152075"/>
            <a:ext cx="723300" cy="6429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80" name="Google Shape;580;p63"/>
          <p:cNvSpPr/>
          <p:nvPr/>
        </p:nvSpPr>
        <p:spPr>
          <a:xfrm>
            <a:off x="2853550" y="3868300"/>
            <a:ext cx="723300" cy="6429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81" name="Google Shape;581;p63"/>
          <p:cNvSpPr txBox="1"/>
          <p:nvPr/>
        </p:nvSpPr>
        <p:spPr>
          <a:xfrm>
            <a:off x="3673125" y="1276725"/>
            <a:ext cx="1969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rgbClr val="E69138"/>
                </a:solidFill>
                <a:latin typeface="Nunito"/>
                <a:ea typeface="Nunito"/>
                <a:cs typeface="Nunito"/>
                <a:sym typeface="Nunito"/>
              </a:rPr>
              <a:t>Cohérence la plus haute</a:t>
            </a:r>
            <a:endParaRPr sz="1300">
              <a:solidFill>
                <a:srgbClr val="E69138"/>
              </a:solidFill>
              <a:latin typeface="Nunito"/>
              <a:ea typeface="Nunito"/>
              <a:cs typeface="Nunito"/>
              <a:sym typeface="Nunito"/>
            </a:endParaRPr>
          </a:p>
        </p:txBody>
      </p:sp>
      <p:sp>
        <p:nvSpPr>
          <p:cNvPr id="582" name="Google Shape;582;p63"/>
          <p:cNvSpPr txBox="1"/>
          <p:nvPr/>
        </p:nvSpPr>
        <p:spPr>
          <a:xfrm>
            <a:off x="3745300" y="3937725"/>
            <a:ext cx="2299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rgbClr val="E69138"/>
                </a:solidFill>
                <a:latin typeface="Nunito"/>
                <a:ea typeface="Nunito"/>
                <a:cs typeface="Nunito"/>
                <a:sym typeface="Nunito"/>
              </a:rPr>
              <a:t>Perplexité</a:t>
            </a:r>
            <a:r>
              <a:rPr lang="fr" sz="1300">
                <a:solidFill>
                  <a:srgbClr val="E69138"/>
                </a:solidFill>
                <a:latin typeface="Nunito"/>
                <a:ea typeface="Nunito"/>
                <a:cs typeface="Nunito"/>
                <a:sym typeface="Nunito"/>
              </a:rPr>
              <a:t> la plus basse</a:t>
            </a:r>
            <a:endParaRPr sz="1300">
              <a:solidFill>
                <a:srgbClr val="E69138"/>
              </a:solidFill>
              <a:latin typeface="Nunito"/>
              <a:ea typeface="Nunito"/>
              <a:cs typeface="Nunito"/>
              <a:sym typeface="Nunito"/>
            </a:endParaRPr>
          </a:p>
        </p:txBody>
      </p:sp>
      <p:sp>
        <p:nvSpPr>
          <p:cNvPr id="583" name="Google Shape;583;p63"/>
          <p:cNvSpPr txBox="1"/>
          <p:nvPr/>
        </p:nvSpPr>
        <p:spPr>
          <a:xfrm>
            <a:off x="1702650" y="43375"/>
            <a:ext cx="5738700" cy="7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77">
                <a:solidFill>
                  <a:schemeClr val="lt1"/>
                </a:solidFill>
                <a:latin typeface="Maven Pro"/>
                <a:ea typeface="Maven Pro"/>
                <a:cs typeface="Maven Pro"/>
                <a:sym typeface="Maven Pro"/>
              </a:rPr>
              <a:t>Modèle utilisant les titres et body, bonne balance entre </a:t>
            </a:r>
            <a:r>
              <a:rPr lang="fr" sz="1677">
                <a:solidFill>
                  <a:schemeClr val="lt1"/>
                </a:solidFill>
                <a:latin typeface="Maven Pro"/>
                <a:ea typeface="Maven Pro"/>
                <a:cs typeface="Maven Pro"/>
                <a:sym typeface="Maven Pro"/>
              </a:rPr>
              <a:t>perplexité</a:t>
            </a:r>
            <a:r>
              <a:rPr lang="fr" sz="1677">
                <a:solidFill>
                  <a:schemeClr val="lt1"/>
                </a:solidFill>
                <a:latin typeface="Maven Pro"/>
                <a:ea typeface="Maven Pro"/>
                <a:cs typeface="Maven Pro"/>
                <a:sym typeface="Maven Pro"/>
              </a:rPr>
              <a:t> et cohérence.</a:t>
            </a:r>
            <a:endParaRPr b="1" sz="1677">
              <a:solidFill>
                <a:schemeClr val="lt1"/>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8"/>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fr" sz="2600" u="sng"/>
              <a:t>Stack Overflow</a:t>
            </a:r>
            <a:endParaRPr sz="2600" u="sng"/>
          </a:p>
          <a:p>
            <a:pPr indent="0" lvl="0" marL="0" rtl="0" algn="l">
              <a:lnSpc>
                <a:spcPct val="100000"/>
              </a:lnSpc>
              <a:spcBef>
                <a:spcPts val="0"/>
              </a:spcBef>
              <a:spcAft>
                <a:spcPts val="0"/>
              </a:spcAft>
              <a:buSzPts val="3600"/>
              <a:buNone/>
            </a:pPr>
            <a:r>
              <a:t/>
            </a:r>
            <a:endParaRPr sz="2600"/>
          </a:p>
          <a:p>
            <a:pPr indent="-339725" lvl="0" marL="457200" rtl="0" algn="l">
              <a:lnSpc>
                <a:spcPct val="100000"/>
              </a:lnSpc>
              <a:spcBef>
                <a:spcPts val="0"/>
              </a:spcBef>
              <a:spcAft>
                <a:spcPts val="0"/>
              </a:spcAft>
              <a:buSzPts val="1750"/>
              <a:buChar char="●"/>
            </a:pPr>
            <a:r>
              <a:rPr lang="fr" sz="1750"/>
              <a:t>P</a:t>
            </a:r>
            <a:r>
              <a:rPr lang="fr" sz="1750"/>
              <a:t>lateforme en ligne qui facilite le partage de connaissances et la résolution de problèmes dans le domaine de la programmation informatique</a:t>
            </a:r>
            <a:endParaRPr sz="1750"/>
          </a:p>
          <a:p>
            <a:pPr indent="0" lvl="0" marL="0" rtl="0" algn="l">
              <a:lnSpc>
                <a:spcPct val="100000"/>
              </a:lnSpc>
              <a:spcBef>
                <a:spcPts val="0"/>
              </a:spcBef>
              <a:spcAft>
                <a:spcPts val="0"/>
              </a:spcAft>
              <a:buNone/>
            </a:pPr>
            <a:r>
              <a:t/>
            </a:r>
            <a:endParaRPr sz="1750"/>
          </a:p>
          <a:p>
            <a:pPr indent="-339725" lvl="0" marL="457200" rtl="0" algn="l">
              <a:lnSpc>
                <a:spcPct val="100000"/>
              </a:lnSpc>
              <a:spcBef>
                <a:spcPts val="0"/>
              </a:spcBef>
              <a:spcAft>
                <a:spcPts val="0"/>
              </a:spcAft>
              <a:buSzPts val="1750"/>
              <a:buChar char="●"/>
            </a:pPr>
            <a:r>
              <a:rPr lang="fr" sz="1750"/>
              <a:t>Contient des millions de questions, réponses et commentaires</a:t>
            </a:r>
            <a:endParaRPr sz="1750"/>
          </a:p>
        </p:txBody>
      </p:sp>
      <p:sp>
        <p:nvSpPr>
          <p:cNvPr id="343" name="Google Shape;343;p2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4"/>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fr"/>
              <a:t>5</a:t>
            </a:r>
            <a:r>
              <a:rPr lang="fr"/>
              <a:t>- Approche supervisée</a:t>
            </a:r>
            <a:endParaRPr/>
          </a:p>
          <a:p>
            <a:pPr indent="0" lvl="0" marL="0" rtl="0" algn="l">
              <a:lnSpc>
                <a:spcPct val="100000"/>
              </a:lnSpc>
              <a:spcBef>
                <a:spcPts val="0"/>
              </a:spcBef>
              <a:spcAft>
                <a:spcPts val="0"/>
              </a:spcAft>
              <a:buSzPts val="3600"/>
              <a:buNone/>
            </a:pPr>
            <a:r>
              <a:t/>
            </a:r>
            <a:endParaRPr/>
          </a:p>
        </p:txBody>
      </p:sp>
      <p:sp>
        <p:nvSpPr>
          <p:cNvPr id="589" name="Google Shape;589;p6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5"/>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fr"/>
              <a:t>MultiLabelBinarizer</a:t>
            </a:r>
            <a:endParaRPr/>
          </a:p>
          <a:p>
            <a:pPr indent="0" lvl="0" marL="0" rtl="0" algn="l">
              <a:lnSpc>
                <a:spcPct val="100000"/>
              </a:lnSpc>
              <a:spcBef>
                <a:spcPts val="0"/>
              </a:spcBef>
              <a:spcAft>
                <a:spcPts val="0"/>
              </a:spcAft>
              <a:buSzPts val="3600"/>
              <a:buNone/>
            </a:pPr>
            <a:r>
              <a:rPr lang="fr"/>
              <a:t> </a:t>
            </a:r>
            <a:endParaRPr/>
          </a:p>
        </p:txBody>
      </p:sp>
      <p:sp>
        <p:nvSpPr>
          <p:cNvPr id="595" name="Google Shape;595;p6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6"/>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341489" lvl="0" marL="457200" rtl="0" algn="l">
              <a:spcBef>
                <a:spcPts val="0"/>
              </a:spcBef>
              <a:spcAft>
                <a:spcPts val="0"/>
              </a:spcAft>
              <a:buSzPts val="1778"/>
              <a:buChar char="●"/>
            </a:pPr>
            <a:r>
              <a:rPr lang="fr" sz="1777"/>
              <a:t>MultiLabelBinarizer est utile</a:t>
            </a:r>
            <a:r>
              <a:rPr lang="fr" sz="1777"/>
              <a:t> pour des tâches de classification multi-étiquettes.</a:t>
            </a:r>
            <a:endParaRPr sz="1777"/>
          </a:p>
          <a:p>
            <a:pPr indent="0" lvl="0" marL="457200" rtl="0" algn="l">
              <a:spcBef>
                <a:spcPts val="0"/>
              </a:spcBef>
              <a:spcAft>
                <a:spcPts val="0"/>
              </a:spcAft>
              <a:buNone/>
            </a:pPr>
            <a:r>
              <a:t/>
            </a:r>
            <a:endParaRPr sz="1777"/>
          </a:p>
          <a:p>
            <a:pPr indent="-341489" lvl="0" marL="457200" rtl="0" algn="l">
              <a:spcBef>
                <a:spcPts val="0"/>
              </a:spcBef>
              <a:spcAft>
                <a:spcPts val="0"/>
              </a:spcAft>
              <a:buSzPts val="1778"/>
              <a:buChar char="●"/>
            </a:pPr>
            <a:r>
              <a:rPr lang="fr" sz="1777"/>
              <a:t>Dans notre contexte, un document pourrait être associé à plusieurs tags (étiquettes).</a:t>
            </a:r>
            <a:endParaRPr sz="1777"/>
          </a:p>
          <a:p>
            <a:pPr indent="0" lvl="0" marL="457200" rtl="0" algn="l">
              <a:spcBef>
                <a:spcPts val="0"/>
              </a:spcBef>
              <a:spcAft>
                <a:spcPts val="0"/>
              </a:spcAft>
              <a:buNone/>
            </a:pPr>
            <a:r>
              <a:t/>
            </a:r>
            <a:endParaRPr sz="1777"/>
          </a:p>
          <a:p>
            <a:pPr indent="-341489" lvl="0" marL="457200" rtl="0" algn="l">
              <a:spcBef>
                <a:spcPts val="0"/>
              </a:spcBef>
              <a:spcAft>
                <a:spcPts val="0"/>
              </a:spcAft>
              <a:buSzPts val="1778"/>
              <a:buChar char="●"/>
            </a:pPr>
            <a:r>
              <a:rPr lang="fr" sz="1777"/>
              <a:t>Il transforme des listes de labels en une matrice binaire où chaque colonne représente une étiquette unique, et chaque ligne correspond à un exemple.</a:t>
            </a:r>
            <a:endParaRPr sz="1777"/>
          </a:p>
          <a:p>
            <a:pPr indent="0" lvl="0" marL="457200" rtl="0" algn="l">
              <a:spcBef>
                <a:spcPts val="0"/>
              </a:spcBef>
              <a:spcAft>
                <a:spcPts val="0"/>
              </a:spcAft>
              <a:buNone/>
            </a:pPr>
            <a:r>
              <a:t/>
            </a:r>
            <a:endParaRPr sz="1777"/>
          </a:p>
          <a:p>
            <a:pPr indent="-341489" lvl="0" marL="457200" rtl="0" algn="l">
              <a:spcBef>
                <a:spcPts val="0"/>
              </a:spcBef>
              <a:spcAft>
                <a:spcPts val="0"/>
              </a:spcAft>
              <a:buSzPts val="1778"/>
              <a:buChar char="●"/>
            </a:pPr>
            <a:r>
              <a:rPr lang="fr" sz="1777"/>
              <a:t>Après plusieurs tests, il a été décidé se concentrer sur les 100 tags les plus utilisés pour l'entraînement.</a:t>
            </a:r>
            <a:endParaRPr sz="1777"/>
          </a:p>
          <a:p>
            <a:pPr indent="0" lvl="0" marL="457200" rtl="0" algn="l">
              <a:spcBef>
                <a:spcPts val="0"/>
              </a:spcBef>
              <a:spcAft>
                <a:spcPts val="0"/>
              </a:spcAft>
              <a:buNone/>
            </a:pPr>
            <a:r>
              <a:t/>
            </a:r>
            <a:endParaRPr sz="1777"/>
          </a:p>
        </p:txBody>
      </p:sp>
      <p:sp>
        <p:nvSpPr>
          <p:cNvPr id="601" name="Google Shape;601;p6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7"/>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lang="fr"/>
              <a:t>OneVsRestClassifier + MultinomialNB</a:t>
            </a:r>
            <a:endParaRPr/>
          </a:p>
          <a:p>
            <a:pPr indent="0" lvl="0" marL="0" rtl="0" algn="l">
              <a:lnSpc>
                <a:spcPct val="100000"/>
              </a:lnSpc>
              <a:spcBef>
                <a:spcPts val="0"/>
              </a:spcBef>
              <a:spcAft>
                <a:spcPts val="0"/>
              </a:spcAft>
              <a:buSzPct val="100000"/>
              <a:buNone/>
            </a:pPr>
            <a:r>
              <a:rPr lang="fr"/>
              <a:t> </a:t>
            </a:r>
            <a:endParaRPr/>
          </a:p>
        </p:txBody>
      </p:sp>
      <p:sp>
        <p:nvSpPr>
          <p:cNvPr id="607" name="Google Shape;607;p6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8"/>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341489" lvl="0" marL="457200" rtl="0" algn="l">
              <a:spcBef>
                <a:spcPts val="0"/>
              </a:spcBef>
              <a:spcAft>
                <a:spcPts val="0"/>
              </a:spcAft>
              <a:buSzPts val="1778"/>
              <a:buChar char="●"/>
            </a:pPr>
            <a:r>
              <a:rPr lang="fr" sz="1777"/>
              <a:t>MultinomialNB est un classificateur bayésien naïf qui utilise une distribution multinomiale. Il évalue la fréquence des termes dans chaque étiquette pour créer un modèle probabiliste basé sur ces fréquences.</a:t>
            </a:r>
            <a:endParaRPr sz="1777"/>
          </a:p>
          <a:p>
            <a:pPr indent="0" lvl="0" marL="457200" rtl="0" algn="l">
              <a:spcBef>
                <a:spcPts val="0"/>
              </a:spcBef>
              <a:spcAft>
                <a:spcPts val="0"/>
              </a:spcAft>
              <a:buNone/>
            </a:pPr>
            <a:r>
              <a:t/>
            </a:r>
            <a:endParaRPr sz="1777"/>
          </a:p>
          <a:p>
            <a:pPr indent="-341489" lvl="0" marL="457200" rtl="0" algn="l">
              <a:spcBef>
                <a:spcPts val="0"/>
              </a:spcBef>
              <a:spcAft>
                <a:spcPts val="0"/>
              </a:spcAft>
              <a:buSzPts val="1778"/>
              <a:buChar char="●"/>
            </a:pPr>
            <a:r>
              <a:rPr lang="fr" sz="1777"/>
              <a:t>MultinomialNB va pouvoir prédire l’étiquette la plus probable.</a:t>
            </a:r>
            <a:endParaRPr sz="1777"/>
          </a:p>
          <a:p>
            <a:pPr indent="0" lvl="0" marL="0" rtl="0" algn="l">
              <a:spcBef>
                <a:spcPts val="0"/>
              </a:spcBef>
              <a:spcAft>
                <a:spcPts val="0"/>
              </a:spcAft>
              <a:buNone/>
            </a:pPr>
            <a:r>
              <a:t/>
            </a:r>
            <a:endParaRPr sz="1777"/>
          </a:p>
          <a:p>
            <a:pPr indent="-341489" lvl="0" marL="457200" rtl="0" algn="l">
              <a:spcBef>
                <a:spcPts val="0"/>
              </a:spcBef>
              <a:spcAft>
                <a:spcPts val="0"/>
              </a:spcAft>
              <a:buSzPts val="1778"/>
              <a:buChar char="●"/>
            </a:pPr>
            <a:r>
              <a:rPr lang="fr" sz="1777"/>
              <a:t>OneVsRestClassifier est utilisé pour adapter MultinomialNB afin de gérer plusieurs étiquettes à la fois.</a:t>
            </a:r>
            <a:endParaRPr sz="1777"/>
          </a:p>
          <a:p>
            <a:pPr indent="0" lvl="0" marL="457200" rtl="0" algn="l">
              <a:spcBef>
                <a:spcPts val="0"/>
              </a:spcBef>
              <a:spcAft>
                <a:spcPts val="0"/>
              </a:spcAft>
              <a:buNone/>
            </a:pPr>
            <a:r>
              <a:t/>
            </a:r>
            <a:endParaRPr sz="1777"/>
          </a:p>
          <a:p>
            <a:pPr indent="0" lvl="0" marL="0" rtl="0" algn="l">
              <a:spcBef>
                <a:spcPts val="0"/>
              </a:spcBef>
              <a:spcAft>
                <a:spcPts val="0"/>
              </a:spcAft>
              <a:buNone/>
            </a:pPr>
            <a:r>
              <a:t/>
            </a:r>
            <a:endParaRPr sz="1777"/>
          </a:p>
          <a:p>
            <a:pPr indent="0" lvl="0" marL="457200" rtl="0" algn="l">
              <a:spcBef>
                <a:spcPts val="0"/>
              </a:spcBef>
              <a:spcAft>
                <a:spcPts val="0"/>
              </a:spcAft>
              <a:buNone/>
            </a:pPr>
            <a:r>
              <a:t/>
            </a:r>
            <a:endParaRPr sz="1777"/>
          </a:p>
        </p:txBody>
      </p:sp>
      <p:sp>
        <p:nvSpPr>
          <p:cNvPr id="613" name="Google Shape;613;p6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69"/>
          <p:cNvPicPr preferRelativeResize="0"/>
          <p:nvPr/>
        </p:nvPicPr>
        <p:blipFill>
          <a:blip r:embed="rId3">
            <a:alphaModFix/>
          </a:blip>
          <a:stretch>
            <a:fillRect/>
          </a:stretch>
        </p:blipFill>
        <p:spPr>
          <a:xfrm>
            <a:off x="977265" y="252713"/>
            <a:ext cx="7189475" cy="4638074"/>
          </a:xfrm>
          <a:prstGeom prst="rect">
            <a:avLst/>
          </a:prstGeom>
          <a:noFill/>
          <a:ln>
            <a:noFill/>
          </a:ln>
        </p:spPr>
      </p:pic>
      <p:sp>
        <p:nvSpPr>
          <p:cNvPr id="619" name="Google Shape;619;p6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70"/>
          <p:cNvPicPr preferRelativeResize="0"/>
          <p:nvPr/>
        </p:nvPicPr>
        <p:blipFill>
          <a:blip r:embed="rId3">
            <a:alphaModFix/>
          </a:blip>
          <a:stretch>
            <a:fillRect/>
          </a:stretch>
        </p:blipFill>
        <p:spPr>
          <a:xfrm>
            <a:off x="1418450" y="152400"/>
            <a:ext cx="6307091" cy="4838699"/>
          </a:xfrm>
          <a:prstGeom prst="rect">
            <a:avLst/>
          </a:prstGeom>
          <a:noFill/>
          <a:ln>
            <a:noFill/>
          </a:ln>
        </p:spPr>
      </p:pic>
      <p:sp>
        <p:nvSpPr>
          <p:cNvPr id="625" name="Google Shape;625;p70"/>
          <p:cNvSpPr/>
          <p:nvPr/>
        </p:nvSpPr>
        <p:spPr>
          <a:xfrm>
            <a:off x="5996850" y="382675"/>
            <a:ext cx="1590300" cy="149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26" name="Google Shape;626;p70"/>
          <p:cNvSpPr/>
          <p:nvPr/>
        </p:nvSpPr>
        <p:spPr>
          <a:xfrm>
            <a:off x="1507200" y="568650"/>
            <a:ext cx="6156600" cy="1134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27" name="Google Shape;627;p70"/>
          <p:cNvSpPr/>
          <p:nvPr/>
        </p:nvSpPr>
        <p:spPr>
          <a:xfrm>
            <a:off x="5782250" y="4432350"/>
            <a:ext cx="358500" cy="1959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28" name="Google Shape;628;p70"/>
          <p:cNvSpPr/>
          <p:nvPr/>
        </p:nvSpPr>
        <p:spPr>
          <a:xfrm>
            <a:off x="1597950" y="4562350"/>
            <a:ext cx="358500" cy="1959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29" name="Google Shape;629;p70"/>
          <p:cNvSpPr/>
          <p:nvPr/>
        </p:nvSpPr>
        <p:spPr>
          <a:xfrm>
            <a:off x="3327000" y="4562350"/>
            <a:ext cx="358500" cy="1959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30" name="Google Shape;630;p7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1"/>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4439"/>
              <a:buNone/>
            </a:pPr>
            <a:r>
              <a:rPr lang="fr" sz="2677" u="sng"/>
              <a:t>Les métriques d’évaluations:</a:t>
            </a:r>
            <a:endParaRPr sz="2677" u="sng"/>
          </a:p>
          <a:p>
            <a:pPr indent="0" lvl="0" marL="0" rtl="0" algn="l">
              <a:lnSpc>
                <a:spcPct val="100000"/>
              </a:lnSpc>
              <a:spcBef>
                <a:spcPts val="0"/>
              </a:spcBef>
              <a:spcAft>
                <a:spcPts val="0"/>
              </a:spcAft>
              <a:buSzPct val="163636"/>
              <a:buNone/>
            </a:pPr>
            <a:r>
              <a:t/>
            </a:r>
            <a:endParaRPr sz="2200" u="sng"/>
          </a:p>
          <a:p>
            <a:pPr indent="-330200" lvl="0" marL="457200" rtl="0" algn="l">
              <a:spcBef>
                <a:spcPts val="0"/>
              </a:spcBef>
              <a:spcAft>
                <a:spcPts val="0"/>
              </a:spcAft>
              <a:buSzPct val="100000"/>
              <a:buChar char="●"/>
            </a:pPr>
            <a:r>
              <a:rPr lang="fr" sz="1777"/>
              <a:t>Précision : Qualité des prédictions positives.</a:t>
            </a:r>
            <a:endParaRPr sz="1777"/>
          </a:p>
          <a:p>
            <a:pPr indent="-330200" lvl="1" marL="914400" rtl="0" algn="l">
              <a:spcBef>
                <a:spcPts val="0"/>
              </a:spcBef>
              <a:spcAft>
                <a:spcPts val="0"/>
              </a:spcAft>
              <a:buSzPct val="100000"/>
              <a:buChar char="○"/>
            </a:pPr>
            <a:r>
              <a:rPr b="0" lang="fr" sz="1777"/>
              <a:t>True positive / (True positive + False positive)</a:t>
            </a:r>
            <a:endParaRPr b="0" sz="1777"/>
          </a:p>
          <a:p>
            <a:pPr indent="0" lvl="0" marL="457200" rtl="0" algn="l">
              <a:spcBef>
                <a:spcPts val="0"/>
              </a:spcBef>
              <a:spcAft>
                <a:spcPts val="0"/>
              </a:spcAft>
              <a:buNone/>
            </a:pPr>
            <a:r>
              <a:t/>
            </a:r>
            <a:endParaRPr sz="1777"/>
          </a:p>
          <a:p>
            <a:pPr indent="-330200" lvl="0" marL="457200" rtl="0" algn="l">
              <a:spcBef>
                <a:spcPts val="0"/>
              </a:spcBef>
              <a:spcAft>
                <a:spcPts val="0"/>
              </a:spcAft>
              <a:buSzPct val="100000"/>
              <a:buChar char="●"/>
            </a:pPr>
            <a:r>
              <a:rPr lang="fr" sz="1777"/>
              <a:t>Recall : Capacité à capturer toutes les instances positives.</a:t>
            </a:r>
            <a:endParaRPr sz="1777"/>
          </a:p>
          <a:p>
            <a:pPr indent="-330200" lvl="1" marL="914400" rtl="0" algn="l">
              <a:spcBef>
                <a:spcPts val="0"/>
              </a:spcBef>
              <a:spcAft>
                <a:spcPts val="0"/>
              </a:spcAft>
              <a:buSzPct val="100000"/>
              <a:buChar char="○"/>
            </a:pPr>
            <a:r>
              <a:rPr b="0" lang="fr" sz="1777"/>
              <a:t>True positive / (True positive + False negative)</a:t>
            </a:r>
            <a:endParaRPr sz="1777"/>
          </a:p>
          <a:p>
            <a:pPr indent="0" lvl="0" marL="457200" rtl="0" algn="l">
              <a:spcBef>
                <a:spcPts val="0"/>
              </a:spcBef>
              <a:spcAft>
                <a:spcPts val="0"/>
              </a:spcAft>
              <a:buNone/>
            </a:pPr>
            <a:r>
              <a:t/>
            </a:r>
            <a:endParaRPr sz="1777"/>
          </a:p>
          <a:p>
            <a:pPr indent="-330200" lvl="0" marL="457200" rtl="0" algn="l">
              <a:spcBef>
                <a:spcPts val="0"/>
              </a:spcBef>
              <a:spcAft>
                <a:spcPts val="0"/>
              </a:spcAft>
              <a:buSzPct val="100000"/>
              <a:buChar char="●"/>
            </a:pPr>
            <a:r>
              <a:rPr lang="fr" sz="1777"/>
              <a:t>F1 Score : </a:t>
            </a:r>
            <a:r>
              <a:rPr b="0" lang="fr" sz="1777"/>
              <a:t>Mesure équilibrée de la performance.</a:t>
            </a:r>
            <a:endParaRPr b="0" sz="1777"/>
          </a:p>
          <a:p>
            <a:pPr indent="0" lvl="0" marL="457200" rtl="0" algn="l">
              <a:spcBef>
                <a:spcPts val="0"/>
              </a:spcBef>
              <a:spcAft>
                <a:spcPts val="0"/>
              </a:spcAft>
              <a:buNone/>
            </a:pPr>
            <a:r>
              <a:t/>
            </a:r>
            <a:endParaRPr sz="1777"/>
          </a:p>
          <a:p>
            <a:pPr indent="-330200" lvl="0" marL="457200" rtl="0" algn="l">
              <a:spcBef>
                <a:spcPts val="0"/>
              </a:spcBef>
              <a:spcAft>
                <a:spcPts val="0"/>
              </a:spcAft>
              <a:buSzPct val="100000"/>
              <a:buChar char="●"/>
            </a:pPr>
            <a:r>
              <a:rPr lang="fr" sz="1777"/>
              <a:t>Accuracy :  </a:t>
            </a:r>
            <a:r>
              <a:rPr b="0" lang="fr" sz="1777"/>
              <a:t>Mesure la performance globale, mais peut être trompeuse si les classes ne sont pas équilibrées. Dans notre cas, où l'on veut prédire plusieurs tags, prédire 4 tags sur 5 serait considéré comme incorrect, rendant l'exactitude moins utile.</a:t>
            </a:r>
            <a:endParaRPr b="0" sz="1777"/>
          </a:p>
        </p:txBody>
      </p:sp>
      <p:sp>
        <p:nvSpPr>
          <p:cNvPr id="636" name="Google Shape;636;p7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72"/>
          <p:cNvPicPr preferRelativeResize="0"/>
          <p:nvPr/>
        </p:nvPicPr>
        <p:blipFill>
          <a:blip r:embed="rId3">
            <a:alphaModFix/>
          </a:blip>
          <a:stretch>
            <a:fillRect/>
          </a:stretch>
        </p:blipFill>
        <p:spPr>
          <a:xfrm>
            <a:off x="5546975" y="0"/>
            <a:ext cx="3597026" cy="5143502"/>
          </a:xfrm>
          <a:prstGeom prst="rect">
            <a:avLst/>
          </a:prstGeom>
          <a:noFill/>
          <a:ln>
            <a:noFill/>
          </a:ln>
        </p:spPr>
      </p:pic>
      <p:sp>
        <p:nvSpPr>
          <p:cNvPr id="642" name="Google Shape;642;p72"/>
          <p:cNvSpPr txBox="1"/>
          <p:nvPr>
            <p:ph type="ctrTitle"/>
          </p:nvPr>
        </p:nvSpPr>
        <p:spPr>
          <a:xfrm>
            <a:off x="386975" y="386075"/>
            <a:ext cx="5160000" cy="417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fr" sz="2677" u="sng"/>
              <a:t>Analyse dans MLflow</a:t>
            </a:r>
            <a:r>
              <a:rPr lang="fr" sz="2677" u="sng"/>
              <a:t>:</a:t>
            </a:r>
            <a:endParaRPr sz="2677" u="sng"/>
          </a:p>
          <a:p>
            <a:pPr indent="0" lvl="0" marL="0" rtl="0" algn="l">
              <a:lnSpc>
                <a:spcPct val="100000"/>
              </a:lnSpc>
              <a:spcBef>
                <a:spcPts val="0"/>
              </a:spcBef>
              <a:spcAft>
                <a:spcPts val="0"/>
              </a:spcAft>
              <a:buSzPts val="3600"/>
              <a:buNone/>
            </a:pPr>
            <a:r>
              <a:t/>
            </a:r>
            <a:endParaRPr sz="1600" u="sng"/>
          </a:p>
          <a:p>
            <a:pPr indent="-330200" lvl="0" marL="457200" rtl="0" algn="l">
              <a:spcBef>
                <a:spcPts val="0"/>
              </a:spcBef>
              <a:spcAft>
                <a:spcPts val="0"/>
              </a:spcAft>
              <a:buSzPts val="1600"/>
              <a:buChar char="●"/>
            </a:pPr>
            <a:r>
              <a:rPr lang="fr" sz="1600"/>
              <a:t>Registre des modèles</a:t>
            </a:r>
            <a:endParaRPr sz="1600"/>
          </a:p>
          <a:p>
            <a:pPr indent="-330200" lvl="1" marL="914400" rtl="0" algn="l">
              <a:spcBef>
                <a:spcPts val="0"/>
              </a:spcBef>
              <a:spcAft>
                <a:spcPts val="0"/>
              </a:spcAft>
              <a:buSzPts val="1600"/>
              <a:buChar char="○"/>
            </a:pPr>
            <a:r>
              <a:rPr b="0" lang="fr" sz="1600"/>
              <a:t>Contient la liste des modèles</a:t>
            </a:r>
            <a:endParaRPr b="0" sz="1600"/>
          </a:p>
          <a:p>
            <a:pPr indent="0" lvl="0" marL="914400" rtl="0" algn="l">
              <a:spcBef>
                <a:spcPts val="0"/>
              </a:spcBef>
              <a:spcAft>
                <a:spcPts val="0"/>
              </a:spcAft>
              <a:buNone/>
            </a:pPr>
            <a:r>
              <a:t/>
            </a:r>
            <a:endParaRPr sz="1600"/>
          </a:p>
          <a:p>
            <a:pPr indent="-330200" lvl="0" marL="457200" rtl="0" algn="l">
              <a:spcBef>
                <a:spcPts val="0"/>
              </a:spcBef>
              <a:spcAft>
                <a:spcPts val="0"/>
              </a:spcAft>
              <a:buSzPts val="1600"/>
              <a:buChar char="●"/>
            </a:pPr>
            <a:r>
              <a:rPr lang="fr" sz="1600"/>
              <a:t>Experiments</a:t>
            </a:r>
            <a:endParaRPr sz="1600"/>
          </a:p>
          <a:p>
            <a:pPr indent="-330200" lvl="1" marL="914400" rtl="0" algn="l">
              <a:spcBef>
                <a:spcPts val="0"/>
              </a:spcBef>
              <a:spcAft>
                <a:spcPts val="0"/>
              </a:spcAft>
              <a:buSzPts val="1600"/>
              <a:buChar char="○"/>
            </a:pPr>
            <a:r>
              <a:rPr b="0" lang="fr" sz="1600"/>
              <a:t>Contient les différents runs avec les résultats</a:t>
            </a:r>
            <a:endParaRPr b="0" sz="1600"/>
          </a:p>
        </p:txBody>
      </p:sp>
      <p:sp>
        <p:nvSpPr>
          <p:cNvPr id="643" name="Google Shape;643;p7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3"/>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fr"/>
              <a:t>Word Embedding</a:t>
            </a:r>
            <a:endParaRPr/>
          </a:p>
          <a:p>
            <a:pPr indent="0" lvl="0" marL="0" rtl="0" algn="l">
              <a:lnSpc>
                <a:spcPct val="100000"/>
              </a:lnSpc>
              <a:spcBef>
                <a:spcPts val="0"/>
              </a:spcBef>
              <a:spcAft>
                <a:spcPts val="0"/>
              </a:spcAft>
              <a:buSzPts val="3600"/>
              <a:buNone/>
            </a:pPr>
            <a:r>
              <a:rPr lang="fr"/>
              <a:t> </a:t>
            </a:r>
            <a:endParaRPr/>
          </a:p>
        </p:txBody>
      </p:sp>
      <p:sp>
        <p:nvSpPr>
          <p:cNvPr id="649" name="Google Shape;649;p7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9"/>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fr" sz="2600" u="sng"/>
              <a:t>Objectif</a:t>
            </a:r>
            <a:r>
              <a:rPr lang="fr" sz="2600"/>
              <a:t>: </a:t>
            </a:r>
            <a:r>
              <a:rPr lang="fr" sz="2200"/>
              <a:t>Développer un système qui génère les suggestions de tags</a:t>
            </a:r>
            <a:endParaRPr sz="2200"/>
          </a:p>
        </p:txBody>
      </p:sp>
      <p:pic>
        <p:nvPicPr>
          <p:cNvPr id="349" name="Google Shape;349;p29"/>
          <p:cNvPicPr preferRelativeResize="0"/>
          <p:nvPr/>
        </p:nvPicPr>
        <p:blipFill>
          <a:blip r:embed="rId3">
            <a:alphaModFix/>
          </a:blip>
          <a:stretch>
            <a:fillRect/>
          </a:stretch>
        </p:blipFill>
        <p:spPr>
          <a:xfrm>
            <a:off x="1003952" y="1835050"/>
            <a:ext cx="7458698" cy="3032175"/>
          </a:xfrm>
          <a:prstGeom prst="rect">
            <a:avLst/>
          </a:prstGeom>
          <a:noFill/>
          <a:ln>
            <a:noFill/>
          </a:ln>
        </p:spPr>
      </p:pic>
      <p:sp>
        <p:nvSpPr>
          <p:cNvPr id="350" name="Google Shape;350;p2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4"/>
          <p:cNvSpPr txBox="1"/>
          <p:nvPr>
            <p:ph type="ctrTitle"/>
          </p:nvPr>
        </p:nvSpPr>
        <p:spPr>
          <a:xfrm>
            <a:off x="386975" y="386075"/>
            <a:ext cx="8064000" cy="41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40"/>
              <a:buNone/>
            </a:pPr>
            <a:r>
              <a:rPr lang="fr" sz="1810" u="sng"/>
              <a:t>Word2vec + Logistic Regression</a:t>
            </a:r>
            <a:endParaRPr sz="1810" u="sng"/>
          </a:p>
          <a:p>
            <a:pPr indent="0" lvl="0" marL="0" rtl="0" algn="l">
              <a:lnSpc>
                <a:spcPct val="100000"/>
              </a:lnSpc>
              <a:spcBef>
                <a:spcPts val="0"/>
              </a:spcBef>
              <a:spcAft>
                <a:spcPts val="0"/>
              </a:spcAft>
              <a:buSzPts val="3240"/>
              <a:buNone/>
            </a:pPr>
            <a:r>
              <a:t/>
            </a:r>
            <a:endParaRPr sz="839" u="sng"/>
          </a:p>
          <a:p>
            <a:pPr indent="0" lvl="0" marL="0" rtl="0" algn="l">
              <a:spcBef>
                <a:spcPts val="0"/>
              </a:spcBef>
              <a:spcAft>
                <a:spcPts val="0"/>
              </a:spcAft>
              <a:buSzPts val="990"/>
              <a:buNone/>
            </a:pPr>
            <a:r>
              <a:rPr b="0" lang="fr" sz="1110"/>
              <a:t>Word2vec transforme les mots en vecteurs numériques capturant les relations sémantiques, et la régression logistique utilise ces vecteurs comme fonctionnalités pour la classification des textes.</a:t>
            </a:r>
            <a:endParaRPr b="0" sz="1110"/>
          </a:p>
          <a:p>
            <a:pPr indent="0" lvl="0" marL="0" rtl="0" algn="l">
              <a:spcBef>
                <a:spcPts val="0"/>
              </a:spcBef>
              <a:spcAft>
                <a:spcPts val="0"/>
              </a:spcAft>
              <a:buSzPts val="990"/>
              <a:buNone/>
            </a:pPr>
            <a:r>
              <a:t/>
            </a:r>
            <a:endParaRPr b="0" sz="1110"/>
          </a:p>
          <a:p>
            <a:pPr indent="0" lvl="0" marL="0" rtl="0" algn="l">
              <a:spcBef>
                <a:spcPts val="0"/>
              </a:spcBef>
              <a:spcAft>
                <a:spcPts val="0"/>
              </a:spcAft>
              <a:buClr>
                <a:srgbClr val="000000"/>
              </a:buClr>
              <a:buSzPts val="990"/>
              <a:buFont typeface="Arial"/>
              <a:buNone/>
            </a:pPr>
            <a:r>
              <a:rPr lang="fr" sz="1810" u="sng"/>
              <a:t>Word2vec + XGBoost</a:t>
            </a:r>
            <a:endParaRPr sz="1810" u="sng"/>
          </a:p>
          <a:p>
            <a:pPr indent="0" lvl="0" marL="0" rtl="0" algn="l">
              <a:spcBef>
                <a:spcPts val="0"/>
              </a:spcBef>
              <a:spcAft>
                <a:spcPts val="0"/>
              </a:spcAft>
              <a:buClr>
                <a:srgbClr val="000000"/>
              </a:buClr>
              <a:buSzPts val="990"/>
              <a:buFont typeface="Arial"/>
              <a:buNone/>
            </a:pPr>
            <a:r>
              <a:t/>
            </a:r>
            <a:endParaRPr sz="839" u="sng"/>
          </a:p>
          <a:p>
            <a:pPr indent="0" lvl="0" marL="0" rtl="0" algn="l">
              <a:spcBef>
                <a:spcPts val="0"/>
              </a:spcBef>
              <a:spcAft>
                <a:spcPts val="0"/>
              </a:spcAft>
              <a:buSzPts val="990"/>
              <a:buNone/>
            </a:pPr>
            <a:r>
              <a:rPr b="0" lang="fr" sz="1110"/>
              <a:t>L'association de Word2vec avec XGBoost permet une classification de texte efficace en exploitant l'algorithme de gradient boosting.</a:t>
            </a:r>
            <a:endParaRPr b="0" sz="1110"/>
          </a:p>
          <a:p>
            <a:pPr indent="0" lvl="0" marL="0" rtl="0" algn="l">
              <a:spcBef>
                <a:spcPts val="0"/>
              </a:spcBef>
              <a:spcAft>
                <a:spcPts val="0"/>
              </a:spcAft>
              <a:buSzPts val="990"/>
              <a:buNone/>
            </a:pPr>
            <a:r>
              <a:t/>
            </a:r>
            <a:endParaRPr b="0" sz="1110"/>
          </a:p>
          <a:p>
            <a:pPr indent="0" lvl="0" marL="0" rtl="0" algn="l">
              <a:spcBef>
                <a:spcPts val="0"/>
              </a:spcBef>
              <a:spcAft>
                <a:spcPts val="0"/>
              </a:spcAft>
              <a:buClr>
                <a:srgbClr val="000000"/>
              </a:buClr>
              <a:buSzPts val="990"/>
              <a:buFont typeface="Arial"/>
              <a:buNone/>
            </a:pPr>
            <a:r>
              <a:rPr lang="fr" sz="1810" u="sng"/>
              <a:t>BERT - Custom classification layer</a:t>
            </a:r>
            <a:endParaRPr sz="1810" u="sng"/>
          </a:p>
          <a:p>
            <a:pPr indent="0" lvl="0" marL="0" rtl="0" algn="l">
              <a:spcBef>
                <a:spcPts val="0"/>
              </a:spcBef>
              <a:spcAft>
                <a:spcPts val="0"/>
              </a:spcAft>
              <a:buClr>
                <a:srgbClr val="000000"/>
              </a:buClr>
              <a:buSzPts val="990"/>
              <a:buFont typeface="Arial"/>
              <a:buNone/>
            </a:pPr>
            <a:r>
              <a:t/>
            </a:r>
            <a:endParaRPr sz="839" u="sng"/>
          </a:p>
          <a:p>
            <a:pPr indent="0" lvl="0" marL="0" rtl="0" algn="l">
              <a:spcBef>
                <a:spcPts val="0"/>
              </a:spcBef>
              <a:spcAft>
                <a:spcPts val="0"/>
              </a:spcAft>
              <a:buSzPts val="990"/>
              <a:buNone/>
            </a:pPr>
            <a:r>
              <a:rPr b="0" lang="fr" sz="1110"/>
              <a:t>L'association de BERT avec une couche de classification personnalisée permet une classification de texte précise en utilisant les capacités de BERT à comprendre le contexte des mots et en ajustant la couche de classification pour s'adapter à la tâche spécifique.</a:t>
            </a:r>
            <a:endParaRPr b="0" sz="1110"/>
          </a:p>
          <a:p>
            <a:pPr indent="0" lvl="0" marL="0" rtl="0" algn="l">
              <a:spcBef>
                <a:spcPts val="0"/>
              </a:spcBef>
              <a:spcAft>
                <a:spcPts val="0"/>
              </a:spcAft>
              <a:buSzPts val="990"/>
              <a:buNone/>
            </a:pPr>
            <a:r>
              <a:t/>
            </a:r>
            <a:endParaRPr b="0" sz="839"/>
          </a:p>
          <a:p>
            <a:pPr indent="0" lvl="0" marL="0" rtl="0" algn="l">
              <a:spcBef>
                <a:spcPts val="0"/>
              </a:spcBef>
              <a:spcAft>
                <a:spcPts val="0"/>
              </a:spcAft>
              <a:buSzPts val="990"/>
              <a:buNone/>
            </a:pPr>
            <a:r>
              <a:t/>
            </a:r>
            <a:endParaRPr b="0" sz="1110"/>
          </a:p>
          <a:p>
            <a:pPr indent="0" lvl="0" marL="0" rtl="0" algn="l">
              <a:spcBef>
                <a:spcPts val="0"/>
              </a:spcBef>
              <a:spcAft>
                <a:spcPts val="0"/>
              </a:spcAft>
              <a:buClr>
                <a:srgbClr val="000000"/>
              </a:buClr>
              <a:buSzPts val="3600"/>
              <a:buFont typeface="Arial"/>
              <a:buNone/>
            </a:pPr>
            <a:r>
              <a:rPr lang="fr" sz="1800" u="sng"/>
              <a:t>Use + Logistic Regression:</a:t>
            </a:r>
            <a:endParaRPr sz="1800" u="sng"/>
          </a:p>
          <a:p>
            <a:pPr indent="0" lvl="0" marL="0" rtl="0" algn="l">
              <a:spcBef>
                <a:spcPts val="0"/>
              </a:spcBef>
              <a:spcAft>
                <a:spcPts val="0"/>
              </a:spcAft>
              <a:buClr>
                <a:srgbClr val="000000"/>
              </a:buClr>
              <a:buSzPts val="3600"/>
              <a:buFont typeface="Arial"/>
              <a:buNone/>
            </a:pPr>
            <a:r>
              <a:t/>
            </a:r>
            <a:endParaRPr sz="700" u="sng"/>
          </a:p>
          <a:p>
            <a:pPr indent="0" lvl="0" marL="0" rtl="0" algn="l">
              <a:spcBef>
                <a:spcPts val="0"/>
              </a:spcBef>
              <a:spcAft>
                <a:spcPts val="0"/>
              </a:spcAft>
              <a:buNone/>
            </a:pPr>
            <a:r>
              <a:rPr b="0" lang="fr" sz="1100"/>
              <a:t>L'utilisation de USE (Universal Sentence Encoder) avec la régression logistique permet une classification de texte précise en utilisant les représentations de phrases fournies par USE comme caractéristiques, et en appliquant la régression logistique pour la classification finale.</a:t>
            </a:r>
            <a:endParaRPr b="0" sz="1100"/>
          </a:p>
          <a:p>
            <a:pPr indent="0" lvl="0" marL="0" rtl="0" algn="l">
              <a:spcBef>
                <a:spcPts val="0"/>
              </a:spcBef>
              <a:spcAft>
                <a:spcPts val="0"/>
              </a:spcAft>
              <a:buNone/>
            </a:pPr>
            <a:r>
              <a:t/>
            </a:r>
            <a:endParaRPr b="0" sz="700"/>
          </a:p>
          <a:p>
            <a:pPr indent="0" lvl="0" marL="0" rtl="0" algn="l">
              <a:spcBef>
                <a:spcPts val="0"/>
              </a:spcBef>
              <a:spcAft>
                <a:spcPts val="0"/>
              </a:spcAft>
              <a:buSzPts val="990"/>
              <a:buNone/>
            </a:pPr>
            <a:r>
              <a:t/>
            </a:r>
            <a:endParaRPr b="0" sz="209"/>
          </a:p>
        </p:txBody>
      </p:sp>
      <p:sp>
        <p:nvSpPr>
          <p:cNvPr id="655" name="Google Shape;655;p7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
        <p:nvSpPr>
          <p:cNvPr id="661" name="Google Shape;661;p75"/>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fr"/>
              <a:t>6- Choix du modèle</a:t>
            </a:r>
            <a:endParaRPr/>
          </a:p>
          <a:p>
            <a:pPr indent="0" lvl="0" marL="0" rtl="0" algn="l">
              <a:lnSpc>
                <a:spcPct val="100000"/>
              </a:lnSpc>
              <a:spcBef>
                <a:spcPts val="0"/>
              </a:spcBef>
              <a:spcAft>
                <a:spcPts val="0"/>
              </a:spcAft>
              <a:buSzPts val="36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6"/>
          <p:cNvSpPr txBox="1"/>
          <p:nvPr>
            <p:ph type="ctrTitle"/>
          </p:nvPr>
        </p:nvSpPr>
        <p:spPr>
          <a:xfrm>
            <a:off x="386975" y="386075"/>
            <a:ext cx="8064000" cy="41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240"/>
              <a:buNone/>
            </a:pPr>
            <a:r>
              <a:rPr lang="fr" sz="1810" u="sng"/>
              <a:t>Comparaison modèles supervisés et non supervisés:</a:t>
            </a:r>
            <a:endParaRPr sz="1810" u="sng"/>
          </a:p>
          <a:p>
            <a:pPr indent="0" lvl="0" marL="0" rtl="0" algn="l">
              <a:spcBef>
                <a:spcPts val="0"/>
              </a:spcBef>
              <a:spcAft>
                <a:spcPts val="0"/>
              </a:spcAft>
              <a:buSzPts val="3240"/>
              <a:buNone/>
            </a:pPr>
            <a:r>
              <a:t/>
            </a:r>
            <a:endParaRPr sz="1810" u="sng"/>
          </a:p>
          <a:p>
            <a:pPr indent="-343535" lvl="0" marL="457200" rtl="0" algn="l">
              <a:spcBef>
                <a:spcPts val="0"/>
              </a:spcBef>
              <a:spcAft>
                <a:spcPts val="0"/>
              </a:spcAft>
              <a:buSzPts val="1810"/>
              <a:buChar char="-"/>
            </a:pPr>
            <a:r>
              <a:rPr b="0" lang="fr" sz="1810"/>
              <a:t>Avec le supervisé, on n’a pas besoin de faire un mapping manuel des tags comme avec le non supervisé.</a:t>
            </a:r>
            <a:endParaRPr b="0" sz="1810"/>
          </a:p>
          <a:p>
            <a:pPr indent="0" lvl="0" marL="457200" rtl="0" algn="l">
              <a:spcBef>
                <a:spcPts val="0"/>
              </a:spcBef>
              <a:spcAft>
                <a:spcPts val="0"/>
              </a:spcAft>
              <a:buNone/>
            </a:pPr>
            <a:r>
              <a:t/>
            </a:r>
            <a:endParaRPr b="0" sz="1810"/>
          </a:p>
          <a:p>
            <a:pPr indent="-343535" lvl="0" marL="457200" rtl="0" algn="l">
              <a:spcBef>
                <a:spcPts val="0"/>
              </a:spcBef>
              <a:spcAft>
                <a:spcPts val="0"/>
              </a:spcAft>
              <a:buSzPts val="1810"/>
              <a:buChar char="-"/>
            </a:pPr>
            <a:r>
              <a:rPr b="0" lang="fr" sz="1810"/>
              <a:t>Avec le supervisé, on tire avantage des données déjà disponibles par milliers. </a:t>
            </a:r>
            <a:endParaRPr b="0" sz="1810"/>
          </a:p>
          <a:p>
            <a:pPr indent="0" lvl="0" marL="457200" rtl="0" algn="l">
              <a:spcBef>
                <a:spcPts val="0"/>
              </a:spcBef>
              <a:spcAft>
                <a:spcPts val="0"/>
              </a:spcAft>
              <a:buNone/>
            </a:pPr>
            <a:r>
              <a:t/>
            </a:r>
            <a:endParaRPr b="0" sz="1810"/>
          </a:p>
          <a:p>
            <a:pPr indent="-343535" lvl="0" marL="457200" rtl="0" algn="l">
              <a:spcBef>
                <a:spcPts val="0"/>
              </a:spcBef>
              <a:spcAft>
                <a:spcPts val="0"/>
              </a:spcAft>
              <a:buSzPts val="1810"/>
              <a:buChar char="-"/>
            </a:pPr>
            <a:r>
              <a:rPr b="0" lang="fr" sz="1810"/>
              <a:t>Les modèles supervisés, en particulier ceux utilisant le Word Embedding, offrent de meilleures performances.</a:t>
            </a:r>
            <a:endParaRPr b="0" sz="209"/>
          </a:p>
        </p:txBody>
      </p:sp>
      <p:sp>
        <p:nvSpPr>
          <p:cNvPr id="667" name="Google Shape;667;p7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pic>
        <p:nvPicPr>
          <p:cNvPr id="673" name="Google Shape;673;p77"/>
          <p:cNvPicPr preferRelativeResize="0"/>
          <p:nvPr/>
        </p:nvPicPr>
        <p:blipFill>
          <a:blip r:embed="rId3">
            <a:alphaModFix/>
          </a:blip>
          <a:stretch>
            <a:fillRect/>
          </a:stretch>
        </p:blipFill>
        <p:spPr>
          <a:xfrm>
            <a:off x="961964" y="376450"/>
            <a:ext cx="7220076" cy="4390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pic>
        <p:nvPicPr>
          <p:cNvPr id="679" name="Google Shape;679;p78"/>
          <p:cNvPicPr preferRelativeResize="0"/>
          <p:nvPr/>
        </p:nvPicPr>
        <p:blipFill>
          <a:blip r:embed="rId3">
            <a:alphaModFix/>
          </a:blip>
          <a:stretch>
            <a:fillRect/>
          </a:stretch>
        </p:blipFill>
        <p:spPr>
          <a:xfrm>
            <a:off x="152400" y="732788"/>
            <a:ext cx="8839200" cy="3677920"/>
          </a:xfrm>
          <a:prstGeom prst="rect">
            <a:avLst/>
          </a:prstGeom>
          <a:noFill/>
          <a:ln>
            <a:noFill/>
          </a:ln>
        </p:spPr>
      </p:pic>
      <p:sp>
        <p:nvSpPr>
          <p:cNvPr id="680" name="Google Shape;680;p78"/>
          <p:cNvSpPr/>
          <p:nvPr/>
        </p:nvSpPr>
        <p:spPr>
          <a:xfrm>
            <a:off x="670400" y="1875675"/>
            <a:ext cx="1330500" cy="237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D85C6"/>
              </a:solidFill>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9"/>
          <p:cNvSpPr txBox="1"/>
          <p:nvPr>
            <p:ph type="ctrTitle"/>
          </p:nvPr>
        </p:nvSpPr>
        <p:spPr>
          <a:xfrm>
            <a:off x="386975" y="386075"/>
            <a:ext cx="8064000" cy="41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240"/>
              <a:buNone/>
            </a:pPr>
            <a:r>
              <a:rPr lang="fr" sz="1810"/>
              <a:t>Meilleur modèle: Bert + custom classification layer</a:t>
            </a:r>
            <a:endParaRPr sz="1810"/>
          </a:p>
          <a:p>
            <a:pPr indent="0" lvl="0" marL="0" rtl="0" algn="l">
              <a:spcBef>
                <a:spcPts val="0"/>
              </a:spcBef>
              <a:spcAft>
                <a:spcPts val="0"/>
              </a:spcAft>
              <a:buSzPts val="3240"/>
              <a:buNone/>
            </a:pPr>
            <a:r>
              <a:t/>
            </a:r>
            <a:endParaRPr sz="1810" u="sng"/>
          </a:p>
          <a:p>
            <a:pPr indent="-343535" lvl="0" marL="457200" rtl="0" algn="l">
              <a:spcBef>
                <a:spcPts val="0"/>
              </a:spcBef>
              <a:spcAft>
                <a:spcPts val="0"/>
              </a:spcAft>
              <a:buSzPts val="1810"/>
              <a:buChar char="●"/>
            </a:pPr>
            <a:r>
              <a:rPr b="0" lang="fr" sz="1810"/>
              <a:t>U</a:t>
            </a:r>
            <a:r>
              <a:rPr b="0" lang="fr" sz="1810"/>
              <a:t>tilisation du modèle pré-entraîné ‘bert-base-uncased’ </a:t>
            </a:r>
            <a:r>
              <a:rPr b="0" lang="fr" sz="1810" u="sng">
                <a:solidFill>
                  <a:schemeClr val="hlink"/>
                </a:solidFill>
                <a:hlinkClick r:id="rId3"/>
              </a:rPr>
              <a:t>https://huggingface.co/transformers/v3.3.1/pretrained_models.html</a:t>
            </a:r>
            <a:endParaRPr b="0" sz="209"/>
          </a:p>
          <a:p>
            <a:pPr indent="0" lvl="0" marL="0" rtl="0" algn="l">
              <a:spcBef>
                <a:spcPts val="0"/>
              </a:spcBef>
              <a:spcAft>
                <a:spcPts val="0"/>
              </a:spcAft>
              <a:buNone/>
            </a:pPr>
            <a:r>
              <a:t/>
            </a:r>
            <a:endParaRPr b="0" sz="1810"/>
          </a:p>
          <a:p>
            <a:pPr indent="-343535" lvl="0" marL="457200" rtl="0" algn="l">
              <a:spcBef>
                <a:spcPts val="0"/>
              </a:spcBef>
              <a:spcAft>
                <a:spcPts val="0"/>
              </a:spcAft>
              <a:buSzPts val="1810"/>
              <a:buChar char="●"/>
            </a:pPr>
            <a:r>
              <a:rPr b="0" lang="fr" sz="1810"/>
              <a:t>Création d’une nouvelle couche de classification</a:t>
            </a:r>
            <a:endParaRPr b="0" sz="1810"/>
          </a:p>
          <a:p>
            <a:pPr indent="0" lvl="0" marL="0" rtl="0" algn="l">
              <a:spcBef>
                <a:spcPts val="0"/>
              </a:spcBef>
              <a:spcAft>
                <a:spcPts val="0"/>
              </a:spcAft>
              <a:buNone/>
            </a:pPr>
            <a:r>
              <a:t/>
            </a:r>
            <a:endParaRPr b="0" sz="1810"/>
          </a:p>
          <a:p>
            <a:pPr indent="-343535" lvl="0" marL="457200" rtl="0" algn="l">
              <a:spcBef>
                <a:spcPts val="0"/>
              </a:spcBef>
              <a:spcAft>
                <a:spcPts val="0"/>
              </a:spcAft>
              <a:buSzPts val="1810"/>
              <a:buChar char="●"/>
            </a:pPr>
            <a:r>
              <a:rPr b="0" lang="fr" sz="1810"/>
              <a:t>Réseaux neuronaux entraînés sur 6 epoch</a:t>
            </a:r>
            <a:endParaRPr b="0" sz="1810"/>
          </a:p>
          <a:p>
            <a:pPr indent="0" lvl="0" marL="457200" rtl="0" algn="l">
              <a:spcBef>
                <a:spcPts val="0"/>
              </a:spcBef>
              <a:spcAft>
                <a:spcPts val="0"/>
              </a:spcAft>
              <a:buNone/>
            </a:pPr>
            <a:r>
              <a:t/>
            </a:r>
            <a:endParaRPr b="0" sz="1810"/>
          </a:p>
          <a:p>
            <a:pPr indent="-343535" lvl="0" marL="457200" rtl="0" algn="l">
              <a:spcBef>
                <a:spcPts val="0"/>
              </a:spcBef>
              <a:spcAft>
                <a:spcPts val="0"/>
              </a:spcAft>
              <a:buSzPts val="1810"/>
              <a:buChar char="●"/>
            </a:pPr>
            <a:r>
              <a:rPr b="0" lang="fr" sz="1810"/>
              <a:t>Optimiseur Adam (descente de gradient stochastique)</a:t>
            </a:r>
            <a:endParaRPr b="0" sz="1810"/>
          </a:p>
          <a:p>
            <a:pPr indent="0" lvl="0" marL="0" rtl="0" algn="l">
              <a:spcBef>
                <a:spcPts val="0"/>
              </a:spcBef>
              <a:spcAft>
                <a:spcPts val="0"/>
              </a:spcAft>
              <a:buNone/>
            </a:pPr>
            <a:r>
              <a:t/>
            </a:r>
            <a:endParaRPr b="0" sz="209"/>
          </a:p>
          <a:p>
            <a:pPr indent="-241934" lvl="0" marL="457200" rtl="0" algn="l">
              <a:spcBef>
                <a:spcPts val="0"/>
              </a:spcBef>
              <a:spcAft>
                <a:spcPts val="0"/>
              </a:spcAft>
              <a:buSzPts val="210"/>
              <a:buChar char="-"/>
            </a:pPr>
            <a:r>
              <a:t/>
            </a:r>
            <a:endParaRPr b="0" sz="209"/>
          </a:p>
        </p:txBody>
      </p:sp>
      <p:sp>
        <p:nvSpPr>
          <p:cNvPr id="686" name="Google Shape;686;p7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0"/>
          <p:cNvSpPr txBox="1"/>
          <p:nvPr>
            <p:ph type="ctrTitle"/>
          </p:nvPr>
        </p:nvSpPr>
        <p:spPr>
          <a:xfrm>
            <a:off x="386975" y="386075"/>
            <a:ext cx="8064000" cy="41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240"/>
              <a:buNone/>
            </a:pPr>
            <a:r>
              <a:rPr lang="fr" sz="1750"/>
              <a:t>Bert + custom classification layer</a:t>
            </a:r>
            <a:endParaRPr sz="1750"/>
          </a:p>
          <a:p>
            <a:pPr indent="0" lvl="0" marL="0" rtl="0" algn="l">
              <a:spcBef>
                <a:spcPts val="0"/>
              </a:spcBef>
              <a:spcAft>
                <a:spcPts val="0"/>
              </a:spcAft>
              <a:buNone/>
            </a:pPr>
            <a:r>
              <a:t/>
            </a:r>
            <a:endParaRPr b="0" sz="1710"/>
          </a:p>
          <a:p>
            <a:pPr indent="0" lvl="0" marL="0" rtl="0" algn="l">
              <a:spcBef>
                <a:spcPts val="0"/>
              </a:spcBef>
              <a:spcAft>
                <a:spcPts val="0"/>
              </a:spcAft>
              <a:buNone/>
            </a:pPr>
            <a:r>
              <a:rPr lang="fr" sz="1510" u="sng"/>
              <a:t>Avantages</a:t>
            </a:r>
            <a:r>
              <a:rPr b="0" lang="fr" sz="1510"/>
              <a:t>:</a:t>
            </a:r>
            <a:endParaRPr b="0" sz="1510"/>
          </a:p>
          <a:p>
            <a:pPr indent="0" lvl="0" marL="0" rtl="0" algn="l">
              <a:spcBef>
                <a:spcPts val="0"/>
              </a:spcBef>
              <a:spcAft>
                <a:spcPts val="0"/>
              </a:spcAft>
              <a:buNone/>
            </a:pPr>
            <a:r>
              <a:t/>
            </a:r>
            <a:endParaRPr b="0" sz="1510"/>
          </a:p>
          <a:p>
            <a:pPr indent="-324485" lvl="0" marL="457200" rtl="0" algn="l">
              <a:spcBef>
                <a:spcPts val="0"/>
              </a:spcBef>
              <a:spcAft>
                <a:spcPts val="0"/>
              </a:spcAft>
              <a:buSzPts val="1510"/>
              <a:buChar char="+"/>
            </a:pPr>
            <a:r>
              <a:rPr b="0" lang="fr" sz="1510"/>
              <a:t>Performances élevées.</a:t>
            </a:r>
            <a:endParaRPr b="0" sz="1510"/>
          </a:p>
          <a:p>
            <a:pPr indent="0" lvl="0" marL="457200" rtl="0" algn="l">
              <a:spcBef>
                <a:spcPts val="0"/>
              </a:spcBef>
              <a:spcAft>
                <a:spcPts val="0"/>
              </a:spcAft>
              <a:buNone/>
            </a:pPr>
            <a:r>
              <a:t/>
            </a:r>
            <a:endParaRPr b="0" sz="1510"/>
          </a:p>
          <a:p>
            <a:pPr indent="-324485" lvl="0" marL="457200" rtl="0" algn="l">
              <a:spcBef>
                <a:spcPts val="0"/>
              </a:spcBef>
              <a:spcAft>
                <a:spcPts val="0"/>
              </a:spcAft>
              <a:buSzPts val="1510"/>
              <a:buChar char="+"/>
            </a:pPr>
            <a:r>
              <a:rPr b="0" lang="fr" sz="1510"/>
              <a:t>Fine tuning du modèle.</a:t>
            </a:r>
            <a:endParaRPr b="0" sz="1510"/>
          </a:p>
          <a:p>
            <a:pPr indent="0" lvl="0" marL="0" rtl="0" algn="l">
              <a:spcBef>
                <a:spcPts val="0"/>
              </a:spcBef>
              <a:spcAft>
                <a:spcPts val="0"/>
              </a:spcAft>
              <a:buNone/>
            </a:pPr>
            <a:r>
              <a:t/>
            </a:r>
            <a:endParaRPr b="0" sz="1510"/>
          </a:p>
          <a:p>
            <a:pPr indent="0" lvl="0" marL="0" rtl="0" algn="l">
              <a:spcBef>
                <a:spcPts val="0"/>
              </a:spcBef>
              <a:spcAft>
                <a:spcPts val="0"/>
              </a:spcAft>
              <a:buNone/>
            </a:pPr>
            <a:r>
              <a:rPr lang="fr" sz="1510" u="sng"/>
              <a:t>Inconvénients</a:t>
            </a:r>
            <a:r>
              <a:rPr b="0" lang="fr" sz="1510"/>
              <a:t>:</a:t>
            </a:r>
            <a:endParaRPr b="0" sz="1510"/>
          </a:p>
          <a:p>
            <a:pPr indent="0" lvl="0" marL="0" rtl="0" algn="l">
              <a:spcBef>
                <a:spcPts val="0"/>
              </a:spcBef>
              <a:spcAft>
                <a:spcPts val="0"/>
              </a:spcAft>
              <a:buNone/>
            </a:pPr>
            <a:r>
              <a:t/>
            </a:r>
            <a:endParaRPr b="0" sz="1510"/>
          </a:p>
          <a:p>
            <a:pPr indent="-324485" lvl="0" marL="457200" rtl="0" algn="l">
              <a:spcBef>
                <a:spcPts val="0"/>
              </a:spcBef>
              <a:spcAft>
                <a:spcPts val="0"/>
              </a:spcAft>
              <a:buSzPts val="1510"/>
              <a:buChar char="-"/>
            </a:pPr>
            <a:r>
              <a:rPr b="0" lang="fr" sz="1510"/>
              <a:t>Temps d'entraînements (plusieurs heures).</a:t>
            </a:r>
            <a:endParaRPr b="0" sz="1510"/>
          </a:p>
          <a:p>
            <a:pPr indent="0" lvl="0" marL="457200" rtl="0" algn="l">
              <a:spcBef>
                <a:spcPts val="0"/>
              </a:spcBef>
              <a:spcAft>
                <a:spcPts val="0"/>
              </a:spcAft>
              <a:buNone/>
            </a:pPr>
            <a:r>
              <a:t/>
            </a:r>
            <a:endParaRPr b="0" sz="1510"/>
          </a:p>
          <a:p>
            <a:pPr indent="-324485" lvl="0" marL="457200" rtl="0" algn="l">
              <a:spcBef>
                <a:spcPts val="0"/>
              </a:spcBef>
              <a:spcAft>
                <a:spcPts val="0"/>
              </a:spcAft>
              <a:buSzPts val="1510"/>
              <a:buChar char="-"/>
            </a:pPr>
            <a:r>
              <a:rPr b="0" lang="fr" sz="1510"/>
              <a:t>Poids du modèle qui nécessite beaucoup de ressources pour le déployer sur le cloud.</a:t>
            </a:r>
            <a:endParaRPr b="0" sz="1510"/>
          </a:p>
          <a:p>
            <a:pPr indent="0" lvl="0" marL="457200" rtl="0" algn="l">
              <a:spcBef>
                <a:spcPts val="0"/>
              </a:spcBef>
              <a:spcAft>
                <a:spcPts val="0"/>
              </a:spcAft>
              <a:buNone/>
            </a:pPr>
            <a:r>
              <a:t/>
            </a:r>
            <a:endParaRPr b="0" sz="1510"/>
          </a:p>
          <a:p>
            <a:pPr indent="-324485" lvl="0" marL="457200" rtl="0" algn="l">
              <a:spcBef>
                <a:spcPts val="0"/>
              </a:spcBef>
              <a:spcAft>
                <a:spcPts val="0"/>
              </a:spcAft>
              <a:buSzPts val="1510"/>
              <a:buChar char="-"/>
            </a:pPr>
            <a:r>
              <a:rPr b="0" lang="fr" sz="1510"/>
              <a:t>Nécessite beaucoup de données.</a:t>
            </a:r>
            <a:endParaRPr b="0" sz="1510"/>
          </a:p>
          <a:p>
            <a:pPr indent="0" lvl="0" marL="0" rtl="0" algn="l">
              <a:spcBef>
                <a:spcPts val="0"/>
              </a:spcBef>
              <a:spcAft>
                <a:spcPts val="0"/>
              </a:spcAft>
              <a:buNone/>
            </a:pPr>
            <a:r>
              <a:t/>
            </a:r>
            <a:endParaRPr b="0" sz="110"/>
          </a:p>
          <a:p>
            <a:pPr indent="-235584" lvl="0" marL="457200" rtl="0" algn="l">
              <a:spcBef>
                <a:spcPts val="0"/>
              </a:spcBef>
              <a:spcAft>
                <a:spcPts val="0"/>
              </a:spcAft>
              <a:buSzPts val="110"/>
              <a:buChar char="-"/>
            </a:pPr>
            <a:r>
              <a:t/>
            </a:r>
            <a:endParaRPr b="0" sz="110"/>
          </a:p>
        </p:txBody>
      </p:sp>
      <p:sp>
        <p:nvSpPr>
          <p:cNvPr id="692" name="Google Shape;692;p8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1"/>
          <p:cNvSpPr txBox="1"/>
          <p:nvPr>
            <p:ph type="ctrTitle"/>
          </p:nvPr>
        </p:nvSpPr>
        <p:spPr>
          <a:xfrm>
            <a:off x="386975" y="386075"/>
            <a:ext cx="8064000" cy="41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777"/>
              <a:t>Le modèle choisi est:</a:t>
            </a:r>
            <a:endParaRPr sz="1777"/>
          </a:p>
          <a:p>
            <a:pPr indent="0" lvl="0" marL="0" rtl="0" algn="l">
              <a:spcBef>
                <a:spcPts val="0"/>
              </a:spcBef>
              <a:spcAft>
                <a:spcPts val="0"/>
              </a:spcAft>
              <a:buNone/>
            </a:pPr>
            <a:r>
              <a:rPr b="0" lang="fr" sz="1777"/>
              <a:t>Multinomial</a:t>
            </a:r>
            <a:r>
              <a:rPr b="0" lang="fr" sz="1677"/>
              <a:t> Naive Bayes classifier</a:t>
            </a:r>
            <a:r>
              <a:rPr b="0" lang="fr" sz="1677"/>
              <a:t> + OneVSRestClassifier</a:t>
            </a:r>
            <a:endParaRPr b="0" sz="1710"/>
          </a:p>
          <a:p>
            <a:pPr indent="0" lvl="0" marL="0" rtl="0" algn="l">
              <a:spcBef>
                <a:spcPts val="0"/>
              </a:spcBef>
              <a:spcAft>
                <a:spcPts val="0"/>
              </a:spcAft>
              <a:buNone/>
            </a:pPr>
            <a:r>
              <a:t/>
            </a:r>
            <a:endParaRPr b="0" sz="1710"/>
          </a:p>
          <a:p>
            <a:pPr indent="0" lvl="0" marL="0" rtl="0" algn="l">
              <a:spcBef>
                <a:spcPts val="0"/>
              </a:spcBef>
              <a:spcAft>
                <a:spcPts val="0"/>
              </a:spcAft>
              <a:buNone/>
            </a:pPr>
            <a:r>
              <a:rPr lang="fr" sz="1510" u="sng"/>
              <a:t>Avantages</a:t>
            </a:r>
            <a:r>
              <a:rPr b="0" lang="fr" sz="1510"/>
              <a:t>:</a:t>
            </a:r>
            <a:endParaRPr b="0" sz="1510"/>
          </a:p>
          <a:p>
            <a:pPr indent="0" lvl="0" marL="0" rtl="0" algn="l">
              <a:spcBef>
                <a:spcPts val="0"/>
              </a:spcBef>
              <a:spcAft>
                <a:spcPts val="0"/>
              </a:spcAft>
              <a:buNone/>
            </a:pPr>
            <a:r>
              <a:t/>
            </a:r>
            <a:endParaRPr b="0" sz="1510"/>
          </a:p>
          <a:p>
            <a:pPr indent="-324485" lvl="0" marL="457200" rtl="0" algn="l">
              <a:spcBef>
                <a:spcPts val="0"/>
              </a:spcBef>
              <a:spcAft>
                <a:spcPts val="0"/>
              </a:spcAft>
              <a:buSzPts val="1510"/>
              <a:buChar char="+"/>
            </a:pPr>
            <a:r>
              <a:rPr b="0" lang="fr" sz="1510"/>
              <a:t>Très bonne performances.</a:t>
            </a:r>
            <a:endParaRPr b="0" sz="1510"/>
          </a:p>
          <a:p>
            <a:pPr indent="0" lvl="0" marL="0" rtl="0" algn="l">
              <a:spcBef>
                <a:spcPts val="0"/>
              </a:spcBef>
              <a:spcAft>
                <a:spcPts val="0"/>
              </a:spcAft>
              <a:buNone/>
            </a:pPr>
            <a:r>
              <a:t/>
            </a:r>
            <a:endParaRPr b="0" sz="1510"/>
          </a:p>
          <a:p>
            <a:pPr indent="-324485" lvl="0" marL="457200" rtl="0" algn="l">
              <a:spcBef>
                <a:spcPts val="0"/>
              </a:spcBef>
              <a:spcAft>
                <a:spcPts val="0"/>
              </a:spcAft>
              <a:buSzPts val="1510"/>
              <a:buChar char="+"/>
            </a:pPr>
            <a:r>
              <a:rPr b="0" lang="fr" sz="1510"/>
              <a:t>Temps </a:t>
            </a:r>
            <a:r>
              <a:rPr b="0" lang="fr" sz="1510"/>
              <a:t>d'entraînement</a:t>
            </a:r>
            <a:r>
              <a:rPr b="0" lang="fr" sz="1510"/>
              <a:t> très rapide.</a:t>
            </a:r>
            <a:endParaRPr b="0" sz="1510"/>
          </a:p>
          <a:p>
            <a:pPr indent="0" lvl="0" marL="457200" rtl="0" algn="l">
              <a:spcBef>
                <a:spcPts val="0"/>
              </a:spcBef>
              <a:spcAft>
                <a:spcPts val="0"/>
              </a:spcAft>
              <a:buNone/>
            </a:pPr>
            <a:r>
              <a:t/>
            </a:r>
            <a:endParaRPr b="0" sz="1510"/>
          </a:p>
          <a:p>
            <a:pPr indent="-324485" lvl="0" marL="457200" rtl="0" algn="l">
              <a:spcBef>
                <a:spcPts val="0"/>
              </a:spcBef>
              <a:spcAft>
                <a:spcPts val="0"/>
              </a:spcAft>
              <a:buSzPts val="1510"/>
              <a:buChar char="+"/>
            </a:pPr>
            <a:r>
              <a:rPr b="0" lang="fr" sz="1510"/>
              <a:t>Modèle léger, facilement déployable déployable sur le cloud (contrairement aux modèles plus lourds comme USE ou BERT).</a:t>
            </a:r>
            <a:endParaRPr b="0" sz="1510"/>
          </a:p>
          <a:p>
            <a:pPr indent="0" lvl="0" marL="457200" rtl="0" algn="l">
              <a:spcBef>
                <a:spcPts val="0"/>
              </a:spcBef>
              <a:spcAft>
                <a:spcPts val="0"/>
              </a:spcAft>
              <a:buNone/>
            </a:pPr>
            <a:r>
              <a:t/>
            </a:r>
            <a:endParaRPr b="0" sz="1510"/>
          </a:p>
          <a:p>
            <a:pPr indent="-324485" lvl="0" marL="457200" rtl="0" algn="l">
              <a:spcBef>
                <a:spcPts val="0"/>
              </a:spcBef>
              <a:spcAft>
                <a:spcPts val="0"/>
              </a:spcAft>
              <a:buSzPts val="1510"/>
              <a:buChar char="+"/>
            </a:pPr>
            <a:r>
              <a:rPr b="0" lang="fr" sz="1510"/>
              <a:t>Nécessite moins de données que les réseaux de </a:t>
            </a:r>
            <a:r>
              <a:rPr b="0" lang="fr" sz="1510"/>
              <a:t>neurones</a:t>
            </a:r>
            <a:r>
              <a:rPr b="0" lang="fr" sz="1510"/>
              <a:t>.</a:t>
            </a:r>
            <a:endParaRPr b="0" sz="1510"/>
          </a:p>
          <a:p>
            <a:pPr indent="0" lvl="0" marL="0" rtl="0" algn="l">
              <a:spcBef>
                <a:spcPts val="0"/>
              </a:spcBef>
              <a:spcAft>
                <a:spcPts val="0"/>
              </a:spcAft>
              <a:buNone/>
            </a:pPr>
            <a:r>
              <a:t/>
            </a:r>
            <a:endParaRPr b="0" sz="1510"/>
          </a:p>
          <a:p>
            <a:pPr indent="0" lvl="0" marL="0" rtl="0" algn="l">
              <a:spcBef>
                <a:spcPts val="0"/>
              </a:spcBef>
              <a:spcAft>
                <a:spcPts val="0"/>
              </a:spcAft>
              <a:buNone/>
            </a:pPr>
            <a:r>
              <a:rPr lang="fr" sz="1510" u="sng"/>
              <a:t>Inconvénients</a:t>
            </a:r>
            <a:r>
              <a:rPr b="0" lang="fr" sz="1510"/>
              <a:t>:</a:t>
            </a:r>
            <a:endParaRPr b="0" sz="1510"/>
          </a:p>
          <a:p>
            <a:pPr indent="0" lvl="0" marL="0" rtl="0" algn="l">
              <a:spcBef>
                <a:spcPts val="0"/>
              </a:spcBef>
              <a:spcAft>
                <a:spcPts val="0"/>
              </a:spcAft>
              <a:buNone/>
            </a:pPr>
            <a:r>
              <a:t/>
            </a:r>
            <a:endParaRPr b="0" sz="1510"/>
          </a:p>
          <a:p>
            <a:pPr indent="-324485" lvl="0" marL="457200" rtl="0" algn="l">
              <a:spcBef>
                <a:spcPts val="0"/>
              </a:spcBef>
              <a:spcAft>
                <a:spcPts val="0"/>
              </a:spcAft>
              <a:buSzPts val="1510"/>
              <a:buChar char="-"/>
            </a:pPr>
            <a:r>
              <a:rPr b="0" lang="fr" sz="1510"/>
              <a:t>Peut être moins performant qu’un </a:t>
            </a:r>
            <a:r>
              <a:rPr b="0" lang="fr" sz="1510"/>
              <a:t>réseau de neurones.</a:t>
            </a:r>
            <a:endParaRPr b="0" sz="1510"/>
          </a:p>
          <a:p>
            <a:pPr indent="0" lvl="0" marL="0" rtl="0" algn="l">
              <a:spcBef>
                <a:spcPts val="0"/>
              </a:spcBef>
              <a:spcAft>
                <a:spcPts val="0"/>
              </a:spcAft>
              <a:buNone/>
            </a:pPr>
            <a:r>
              <a:t/>
            </a:r>
            <a:endParaRPr b="0" sz="100"/>
          </a:p>
          <a:p>
            <a:pPr indent="-234950" lvl="0" marL="457200" rtl="0" algn="l">
              <a:spcBef>
                <a:spcPts val="0"/>
              </a:spcBef>
              <a:spcAft>
                <a:spcPts val="0"/>
              </a:spcAft>
              <a:buSzPts val="100"/>
              <a:buChar char="-"/>
            </a:pPr>
            <a:r>
              <a:t/>
            </a:r>
            <a:endParaRPr b="0" sz="100"/>
          </a:p>
        </p:txBody>
      </p:sp>
      <p:sp>
        <p:nvSpPr>
          <p:cNvPr id="698" name="Google Shape;698;p8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
        <p:nvSpPr>
          <p:cNvPr id="704" name="Google Shape;704;p82"/>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fr"/>
              <a:t>Évolution mensuelle du modèle sur 1 an (2022)</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pic>
        <p:nvPicPr>
          <p:cNvPr id="710" name="Google Shape;710;p83"/>
          <p:cNvPicPr preferRelativeResize="0"/>
          <p:nvPr/>
        </p:nvPicPr>
        <p:blipFill>
          <a:blip r:embed="rId3">
            <a:alphaModFix/>
          </a:blip>
          <a:stretch>
            <a:fillRect/>
          </a:stretch>
        </p:blipFill>
        <p:spPr>
          <a:xfrm>
            <a:off x="152400" y="215250"/>
            <a:ext cx="8839200" cy="441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0"/>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0895"/>
              <a:buNone/>
            </a:pPr>
            <a:r>
              <a:rPr lang="fr" sz="2977" u="sng"/>
              <a:t>Pour constuire notre algorithme:</a:t>
            </a:r>
            <a:endParaRPr sz="2977" u="sng"/>
          </a:p>
          <a:p>
            <a:pPr indent="0" lvl="0" marL="0" rtl="0" algn="l">
              <a:lnSpc>
                <a:spcPct val="100000"/>
              </a:lnSpc>
              <a:spcBef>
                <a:spcPts val="0"/>
              </a:spcBef>
              <a:spcAft>
                <a:spcPts val="0"/>
              </a:spcAft>
              <a:buSzPct val="163636"/>
              <a:buNone/>
            </a:pPr>
            <a:r>
              <a:t/>
            </a:r>
            <a:endParaRPr sz="2200" u="sng"/>
          </a:p>
          <a:p>
            <a:pPr indent="-341630" lvl="0" marL="457200" rtl="0" algn="l">
              <a:spcBef>
                <a:spcPts val="0"/>
              </a:spcBef>
              <a:spcAft>
                <a:spcPts val="0"/>
              </a:spcAft>
              <a:buSzPct val="100000"/>
              <a:buChar char="●"/>
            </a:pPr>
            <a:r>
              <a:rPr lang="fr" sz="1977" u="sng">
                <a:hlinkClick r:id="rId3"/>
              </a:rPr>
              <a:t>50000 questions récupérés</a:t>
            </a:r>
            <a:r>
              <a:rPr lang="fr" sz="1977"/>
              <a:t> pour le projet</a:t>
            </a:r>
            <a:endParaRPr sz="1977"/>
          </a:p>
          <a:p>
            <a:pPr indent="0" lvl="0" marL="0" rtl="0" algn="l">
              <a:lnSpc>
                <a:spcPct val="100000"/>
              </a:lnSpc>
              <a:spcBef>
                <a:spcPts val="0"/>
              </a:spcBef>
              <a:spcAft>
                <a:spcPts val="0"/>
              </a:spcAft>
              <a:buNone/>
            </a:pPr>
            <a:r>
              <a:t/>
            </a:r>
            <a:endParaRPr sz="1977" u="sng"/>
          </a:p>
          <a:p>
            <a:pPr indent="-341630" lvl="0" marL="457200" rtl="0" algn="l">
              <a:lnSpc>
                <a:spcPct val="100000"/>
              </a:lnSpc>
              <a:spcBef>
                <a:spcPts val="0"/>
              </a:spcBef>
              <a:spcAft>
                <a:spcPts val="0"/>
              </a:spcAft>
              <a:buSzPct val="100000"/>
              <a:buChar char="●"/>
            </a:pPr>
            <a:r>
              <a:rPr lang="fr" sz="1977"/>
              <a:t>Utiliser des méthodes d’extraction de features spécifiques des données textuelles (Bag-of-words)</a:t>
            </a:r>
            <a:endParaRPr sz="1977"/>
          </a:p>
          <a:p>
            <a:pPr indent="0" lvl="0" marL="0" rtl="0" algn="l">
              <a:lnSpc>
                <a:spcPct val="100000"/>
              </a:lnSpc>
              <a:spcBef>
                <a:spcPts val="0"/>
              </a:spcBef>
              <a:spcAft>
                <a:spcPts val="0"/>
              </a:spcAft>
              <a:buNone/>
            </a:pPr>
            <a:r>
              <a:t/>
            </a:r>
            <a:endParaRPr sz="1977"/>
          </a:p>
          <a:p>
            <a:pPr indent="-341630" lvl="0" marL="457200" rtl="0" algn="l">
              <a:lnSpc>
                <a:spcPct val="100000"/>
              </a:lnSpc>
              <a:spcBef>
                <a:spcPts val="0"/>
              </a:spcBef>
              <a:spcAft>
                <a:spcPts val="0"/>
              </a:spcAft>
              <a:buSzPct val="100000"/>
              <a:buChar char="●"/>
            </a:pPr>
            <a:r>
              <a:rPr lang="fr" sz="1977"/>
              <a:t>Mettre en œuvre une approche non supervisée</a:t>
            </a:r>
            <a:endParaRPr sz="1977"/>
          </a:p>
          <a:p>
            <a:pPr indent="0" lvl="0" marL="0" rtl="0" algn="l">
              <a:lnSpc>
                <a:spcPct val="100000"/>
              </a:lnSpc>
              <a:spcBef>
                <a:spcPts val="0"/>
              </a:spcBef>
              <a:spcAft>
                <a:spcPts val="0"/>
              </a:spcAft>
              <a:buNone/>
            </a:pPr>
            <a:r>
              <a:t/>
            </a:r>
            <a:endParaRPr sz="1977"/>
          </a:p>
          <a:p>
            <a:pPr indent="-341630" lvl="0" marL="457200" rtl="0" algn="l">
              <a:lnSpc>
                <a:spcPct val="100000"/>
              </a:lnSpc>
              <a:spcBef>
                <a:spcPts val="0"/>
              </a:spcBef>
              <a:spcAft>
                <a:spcPts val="0"/>
              </a:spcAft>
              <a:buSzPct val="100000"/>
              <a:buChar char="●"/>
            </a:pPr>
            <a:r>
              <a:rPr lang="fr" sz="1977"/>
              <a:t>Mettre en œuvre une approche purement supervisée et comparer les résultats avec l’approche non supervisé</a:t>
            </a:r>
            <a:endParaRPr sz="1977"/>
          </a:p>
          <a:p>
            <a:pPr indent="0" lvl="0" marL="457200" rtl="0" algn="l">
              <a:lnSpc>
                <a:spcPct val="100000"/>
              </a:lnSpc>
              <a:spcBef>
                <a:spcPts val="0"/>
              </a:spcBef>
              <a:spcAft>
                <a:spcPts val="0"/>
              </a:spcAft>
              <a:buNone/>
            </a:pPr>
            <a:r>
              <a:t/>
            </a:r>
            <a:endParaRPr sz="1977"/>
          </a:p>
          <a:p>
            <a:pPr indent="-341630" lvl="0" marL="457200" rtl="0" algn="l">
              <a:lnSpc>
                <a:spcPct val="100000"/>
              </a:lnSpc>
              <a:spcBef>
                <a:spcPts val="0"/>
              </a:spcBef>
              <a:spcAft>
                <a:spcPts val="0"/>
              </a:spcAft>
              <a:buSzPct val="100000"/>
              <a:buChar char="●"/>
            </a:pPr>
            <a:r>
              <a:rPr lang="fr" sz="1977"/>
              <a:t>Utilisation de MLFlow pour comparer et monitorer les différentes approches</a:t>
            </a:r>
            <a:endParaRPr sz="1977"/>
          </a:p>
        </p:txBody>
      </p:sp>
      <p:sp>
        <p:nvSpPr>
          <p:cNvPr id="356" name="Google Shape;356;p3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4"/>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lang="fr"/>
              <a:t>7</a:t>
            </a:r>
            <a:r>
              <a:rPr lang="fr"/>
              <a:t>- MLOps &amp; Intégration continue</a:t>
            </a:r>
            <a:endParaRPr/>
          </a:p>
          <a:p>
            <a:pPr indent="0" lvl="0" marL="0" rtl="0" algn="l">
              <a:lnSpc>
                <a:spcPct val="100000"/>
              </a:lnSpc>
              <a:spcBef>
                <a:spcPts val="0"/>
              </a:spcBef>
              <a:spcAft>
                <a:spcPts val="0"/>
              </a:spcAft>
              <a:buSzPct val="100000"/>
              <a:buNone/>
            </a:pPr>
            <a:r>
              <a:t/>
            </a:r>
            <a:endParaRPr/>
          </a:p>
        </p:txBody>
      </p:sp>
      <p:sp>
        <p:nvSpPr>
          <p:cNvPr id="716" name="Google Shape;716;p8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85"/>
          <p:cNvPicPr preferRelativeResize="0"/>
          <p:nvPr/>
        </p:nvPicPr>
        <p:blipFill>
          <a:blip r:embed="rId3">
            <a:alphaModFix/>
          </a:blip>
          <a:stretch>
            <a:fillRect/>
          </a:stretch>
        </p:blipFill>
        <p:spPr>
          <a:xfrm>
            <a:off x="3908028" y="844525"/>
            <a:ext cx="5031598" cy="3454449"/>
          </a:xfrm>
          <a:prstGeom prst="rect">
            <a:avLst/>
          </a:prstGeom>
          <a:noFill/>
          <a:ln>
            <a:noFill/>
          </a:ln>
        </p:spPr>
      </p:pic>
      <p:sp>
        <p:nvSpPr>
          <p:cNvPr id="722" name="Google Shape;722;p85"/>
          <p:cNvSpPr txBox="1"/>
          <p:nvPr/>
        </p:nvSpPr>
        <p:spPr>
          <a:xfrm>
            <a:off x="217950" y="844525"/>
            <a:ext cx="3453000" cy="39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77" u="sng">
                <a:solidFill>
                  <a:schemeClr val="lt1"/>
                </a:solidFill>
                <a:latin typeface="Maven Pro"/>
                <a:ea typeface="Maven Pro"/>
                <a:cs typeface="Maven Pro"/>
                <a:sym typeface="Maven Pro"/>
              </a:rPr>
              <a:t>Tests unitaires</a:t>
            </a:r>
            <a:r>
              <a:rPr b="1" lang="fr" sz="1977">
                <a:solidFill>
                  <a:schemeClr val="lt1"/>
                </a:solidFill>
                <a:latin typeface="Maven Pro"/>
                <a:ea typeface="Maven Pro"/>
                <a:cs typeface="Maven Pro"/>
                <a:sym typeface="Maven Pro"/>
              </a:rPr>
              <a:t>: </a:t>
            </a:r>
            <a:endParaRPr b="1" sz="1977">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sz="1977">
              <a:solidFill>
                <a:schemeClr val="lt1"/>
              </a:solidFill>
              <a:latin typeface="Maven Pro"/>
              <a:ea typeface="Maven Pro"/>
              <a:cs typeface="Maven Pro"/>
              <a:sym typeface="Maven Pro"/>
            </a:endParaRPr>
          </a:p>
          <a:p>
            <a:pPr indent="-354189" lvl="0" marL="457200" rtl="0" algn="l">
              <a:spcBef>
                <a:spcPts val="0"/>
              </a:spcBef>
              <a:spcAft>
                <a:spcPts val="0"/>
              </a:spcAft>
              <a:buClr>
                <a:schemeClr val="lt1"/>
              </a:buClr>
              <a:buSzPts val="1978"/>
              <a:buFont typeface="Maven Pro"/>
              <a:buChar char="-"/>
            </a:pPr>
            <a:r>
              <a:rPr b="1" lang="fr" sz="1977">
                <a:solidFill>
                  <a:schemeClr val="lt1"/>
                </a:solidFill>
                <a:latin typeface="Maven Pro"/>
                <a:ea typeface="Maven Pro"/>
                <a:cs typeface="Maven Pro"/>
                <a:sym typeface="Maven Pro"/>
              </a:rPr>
              <a:t>Automatisé avec les Github Actions</a:t>
            </a:r>
            <a:endParaRPr b="1" sz="1977">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sz="1977">
              <a:solidFill>
                <a:schemeClr val="lt1"/>
              </a:solidFill>
              <a:latin typeface="Maven Pro"/>
              <a:ea typeface="Maven Pro"/>
              <a:cs typeface="Maven Pro"/>
              <a:sym typeface="Maven Pro"/>
            </a:endParaRPr>
          </a:p>
          <a:p>
            <a:pPr indent="-354189" lvl="0" marL="457200" rtl="0" algn="l">
              <a:spcBef>
                <a:spcPts val="0"/>
              </a:spcBef>
              <a:spcAft>
                <a:spcPts val="0"/>
              </a:spcAft>
              <a:buClr>
                <a:schemeClr val="lt1"/>
              </a:buClr>
              <a:buSzPts val="1978"/>
              <a:buFont typeface="Maven Pro"/>
              <a:buChar char="-"/>
            </a:pPr>
            <a:r>
              <a:rPr b="1" lang="fr" sz="1977">
                <a:solidFill>
                  <a:schemeClr val="lt1"/>
                </a:solidFill>
                <a:latin typeface="Maven Pro"/>
                <a:ea typeface="Maven Pro"/>
                <a:cs typeface="Maven Pro"/>
                <a:sym typeface="Maven Pro"/>
              </a:rPr>
              <a:t>Fonctions de preprocessing testés </a:t>
            </a:r>
            <a:endParaRPr b="1" sz="1977">
              <a:solidFill>
                <a:schemeClr val="lt1"/>
              </a:solidFill>
              <a:latin typeface="Maven Pro"/>
              <a:ea typeface="Maven Pro"/>
              <a:cs typeface="Maven Pro"/>
              <a:sym typeface="Maven Pro"/>
            </a:endParaRPr>
          </a:p>
        </p:txBody>
      </p:sp>
      <p:sp>
        <p:nvSpPr>
          <p:cNvPr id="723" name="Google Shape;723;p8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86"/>
          <p:cNvPicPr preferRelativeResize="0"/>
          <p:nvPr/>
        </p:nvPicPr>
        <p:blipFill>
          <a:blip r:embed="rId3">
            <a:alphaModFix/>
          </a:blip>
          <a:stretch>
            <a:fillRect/>
          </a:stretch>
        </p:blipFill>
        <p:spPr>
          <a:xfrm>
            <a:off x="255200" y="449688"/>
            <a:ext cx="8633598" cy="4244126"/>
          </a:xfrm>
          <a:prstGeom prst="rect">
            <a:avLst/>
          </a:prstGeom>
          <a:noFill/>
          <a:ln>
            <a:noFill/>
          </a:ln>
        </p:spPr>
      </p:pic>
      <p:sp>
        <p:nvSpPr>
          <p:cNvPr id="729" name="Google Shape;729;p8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7"/>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fr"/>
              <a:t>Déploiement Heroku</a:t>
            </a:r>
            <a:endParaRPr/>
          </a:p>
          <a:p>
            <a:pPr indent="0" lvl="0" marL="0" rtl="0" algn="l">
              <a:lnSpc>
                <a:spcPct val="100000"/>
              </a:lnSpc>
              <a:spcBef>
                <a:spcPts val="0"/>
              </a:spcBef>
              <a:spcAft>
                <a:spcPts val="0"/>
              </a:spcAft>
              <a:buSzPts val="3600"/>
              <a:buNone/>
            </a:pPr>
            <a:r>
              <a:t/>
            </a:r>
            <a:endParaRPr/>
          </a:p>
        </p:txBody>
      </p:sp>
      <p:sp>
        <p:nvSpPr>
          <p:cNvPr id="735" name="Google Shape;735;p8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pic>
        <p:nvPicPr>
          <p:cNvPr id="741" name="Google Shape;741;p88"/>
          <p:cNvPicPr preferRelativeResize="0"/>
          <p:nvPr/>
        </p:nvPicPr>
        <p:blipFill>
          <a:blip r:embed="rId3">
            <a:alphaModFix/>
          </a:blip>
          <a:stretch>
            <a:fillRect/>
          </a:stretch>
        </p:blipFill>
        <p:spPr>
          <a:xfrm>
            <a:off x="1359850" y="152400"/>
            <a:ext cx="7091198" cy="4838700"/>
          </a:xfrm>
          <a:prstGeom prst="rect">
            <a:avLst/>
          </a:prstGeom>
          <a:noFill/>
          <a:ln>
            <a:noFill/>
          </a:ln>
        </p:spPr>
      </p:pic>
      <p:sp>
        <p:nvSpPr>
          <p:cNvPr id="742" name="Google Shape;742;p88"/>
          <p:cNvSpPr/>
          <p:nvPr/>
        </p:nvSpPr>
        <p:spPr>
          <a:xfrm>
            <a:off x="1950375" y="4117250"/>
            <a:ext cx="2320500" cy="5070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89"/>
          <p:cNvPicPr preferRelativeResize="0"/>
          <p:nvPr/>
        </p:nvPicPr>
        <p:blipFill>
          <a:blip r:embed="rId3">
            <a:alphaModFix/>
          </a:blip>
          <a:stretch>
            <a:fillRect/>
          </a:stretch>
        </p:blipFill>
        <p:spPr>
          <a:xfrm>
            <a:off x="152400" y="905863"/>
            <a:ext cx="8839200" cy="3331779"/>
          </a:xfrm>
          <a:prstGeom prst="rect">
            <a:avLst/>
          </a:prstGeom>
          <a:noFill/>
          <a:ln>
            <a:noFill/>
          </a:ln>
        </p:spPr>
      </p:pic>
      <p:sp>
        <p:nvSpPr>
          <p:cNvPr id="748" name="Google Shape;748;p8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0"/>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fr"/>
              <a:t>Démo</a:t>
            </a:r>
            <a:endParaRPr/>
          </a:p>
        </p:txBody>
      </p:sp>
      <p:sp>
        <p:nvSpPr>
          <p:cNvPr id="754" name="Google Shape;754;p9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1"/>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fr" sz="2677" u="sng"/>
              <a:t>Application déployée</a:t>
            </a:r>
            <a:endParaRPr sz="2677" u="sng"/>
          </a:p>
          <a:p>
            <a:pPr indent="0" lvl="0" marL="0" rtl="0" algn="l">
              <a:lnSpc>
                <a:spcPct val="100000"/>
              </a:lnSpc>
              <a:spcBef>
                <a:spcPts val="0"/>
              </a:spcBef>
              <a:spcAft>
                <a:spcPts val="0"/>
              </a:spcAft>
              <a:buSzPts val="3600"/>
              <a:buNone/>
            </a:pPr>
            <a:r>
              <a:t/>
            </a:r>
            <a:endParaRPr sz="2200" u="sng"/>
          </a:p>
          <a:p>
            <a:pPr indent="-336550" lvl="0" marL="457200" rtl="0" algn="l">
              <a:spcBef>
                <a:spcPts val="0"/>
              </a:spcBef>
              <a:spcAft>
                <a:spcPts val="0"/>
              </a:spcAft>
              <a:buSzPts val="1700"/>
              <a:buChar char="●"/>
            </a:pPr>
            <a:r>
              <a:rPr lang="fr" sz="1700"/>
              <a:t>URL généré par Heroku</a:t>
            </a:r>
            <a:r>
              <a:rPr lang="fr" sz="1700"/>
              <a:t> : </a:t>
            </a:r>
            <a:r>
              <a:rPr lang="fr" sz="1700" u="sng">
                <a:solidFill>
                  <a:schemeClr val="hlink"/>
                </a:solidFill>
                <a:hlinkClick r:id="rId3"/>
              </a:rPr>
              <a:t>https://project5-f3fbec0b0078.herokuapp.com/docs</a:t>
            </a:r>
            <a:endParaRPr sz="1700">
              <a:solidFill>
                <a:srgbClr val="0B5394"/>
              </a:solidFill>
            </a:endParaRPr>
          </a:p>
          <a:p>
            <a:pPr indent="457200" lvl="0" marL="0" rtl="0" algn="l">
              <a:spcBef>
                <a:spcPts val="0"/>
              </a:spcBef>
              <a:spcAft>
                <a:spcPts val="0"/>
              </a:spcAft>
              <a:buNone/>
            </a:pPr>
            <a:r>
              <a:rPr lang="fr" sz="1700">
                <a:solidFill>
                  <a:srgbClr val="F9F9F9"/>
                </a:solidFill>
              </a:rPr>
              <a:t>et</a:t>
            </a:r>
            <a:r>
              <a:rPr lang="fr" sz="1700">
                <a:solidFill>
                  <a:srgbClr val="0B5394"/>
                </a:solidFill>
              </a:rPr>
              <a:t> </a:t>
            </a:r>
            <a:r>
              <a:rPr lang="fr" sz="1700" u="sng">
                <a:solidFill>
                  <a:schemeClr val="hlink"/>
                </a:solidFill>
                <a:hlinkClick r:id="rId4"/>
              </a:rPr>
              <a:t>https://projet5-ee33149cf751.herokuapp.com/docs</a:t>
            </a:r>
            <a:endParaRPr sz="1700">
              <a:solidFill>
                <a:srgbClr val="0B5394"/>
              </a:solidFill>
            </a:endParaRPr>
          </a:p>
          <a:p>
            <a:pPr indent="0" lvl="0" marL="0" rtl="0" algn="l">
              <a:spcBef>
                <a:spcPts val="0"/>
              </a:spcBef>
              <a:spcAft>
                <a:spcPts val="0"/>
              </a:spcAft>
              <a:buNone/>
            </a:pPr>
            <a:r>
              <a:t/>
            </a:r>
            <a:endParaRPr sz="1700">
              <a:solidFill>
                <a:srgbClr val="0B5394"/>
              </a:solidFill>
            </a:endParaRPr>
          </a:p>
          <a:p>
            <a:pPr indent="-336550" lvl="0" marL="457200" rtl="0" algn="l">
              <a:spcBef>
                <a:spcPts val="0"/>
              </a:spcBef>
              <a:spcAft>
                <a:spcPts val="0"/>
              </a:spcAft>
              <a:buSzPts val="1700"/>
              <a:buChar char="●"/>
            </a:pPr>
            <a:r>
              <a:rPr lang="fr" sz="1700"/>
              <a:t>Après 30 min d’inactivité, il faut réveiller le container (Dyno)</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fr" sz="1700"/>
              <a:t>Enregistrement démo : </a:t>
            </a:r>
            <a:r>
              <a:rPr b="0" lang="fr" sz="1700" u="sng">
                <a:solidFill>
                  <a:schemeClr val="hlink"/>
                </a:solidFill>
                <a:hlinkClick r:id="rId5"/>
              </a:rPr>
              <a:t>https://drive.google.com/file/d/1fr3engvyOU8ioBSJfWXgfi0lLhDOYCtJ/view?usp=sharing</a:t>
            </a:r>
            <a:endParaRPr sz="1700"/>
          </a:p>
          <a:p>
            <a:pPr indent="0" lvl="0" marL="457200" rtl="0" algn="l">
              <a:spcBef>
                <a:spcPts val="0"/>
              </a:spcBef>
              <a:spcAft>
                <a:spcPts val="0"/>
              </a:spcAft>
              <a:buNone/>
            </a:pPr>
            <a:r>
              <a:t/>
            </a:r>
            <a:endParaRPr sz="1777"/>
          </a:p>
        </p:txBody>
      </p:sp>
      <p:sp>
        <p:nvSpPr>
          <p:cNvPr id="760" name="Google Shape;760;p9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2"/>
          <p:cNvSpPr txBox="1"/>
          <p:nvPr>
            <p:ph type="ctrTitle"/>
          </p:nvPr>
        </p:nvSpPr>
        <p:spPr>
          <a:xfrm>
            <a:off x="365450" y="976950"/>
            <a:ext cx="3891000" cy="3189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990"/>
              <a:buNone/>
            </a:pPr>
            <a:r>
              <a:rPr lang="fr" sz="2140"/>
              <a:t>title</a:t>
            </a:r>
            <a:r>
              <a:rPr b="0" lang="fr" sz="2140"/>
              <a:t>: swift class not found</a:t>
            </a:r>
            <a:endParaRPr b="0" sz="2140"/>
          </a:p>
          <a:p>
            <a:pPr indent="0" lvl="0" marL="0" rtl="0" algn="l">
              <a:lnSpc>
                <a:spcPct val="100000"/>
              </a:lnSpc>
              <a:spcBef>
                <a:spcPts val="0"/>
              </a:spcBef>
              <a:spcAft>
                <a:spcPts val="0"/>
              </a:spcAft>
              <a:buSzPts val="3240"/>
              <a:buNone/>
            </a:pPr>
            <a:r>
              <a:t/>
            </a:r>
            <a:endParaRPr b="0" sz="2140"/>
          </a:p>
          <a:p>
            <a:pPr indent="0" lvl="0" marL="0" rtl="0" algn="l">
              <a:lnSpc>
                <a:spcPct val="100000"/>
              </a:lnSpc>
              <a:spcBef>
                <a:spcPts val="0"/>
              </a:spcBef>
              <a:spcAft>
                <a:spcPts val="0"/>
              </a:spcAft>
              <a:buSzPts val="3240"/>
              <a:buNone/>
            </a:pPr>
            <a:r>
              <a:rPr lang="fr" sz="2140"/>
              <a:t>body</a:t>
            </a:r>
            <a:r>
              <a:rPr b="0" lang="fr" sz="2140"/>
              <a:t>: </a:t>
            </a:r>
            <a:r>
              <a:rPr b="0" lang="fr" sz="2140"/>
              <a:t>I get Xcode compilation error, class not found, below my code</a:t>
            </a:r>
            <a:endParaRPr b="0" sz="2140"/>
          </a:p>
        </p:txBody>
      </p:sp>
      <p:sp>
        <p:nvSpPr>
          <p:cNvPr id="766" name="Google Shape;766;p9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pic>
        <p:nvPicPr>
          <p:cNvPr id="767" name="Google Shape;767;p92"/>
          <p:cNvPicPr preferRelativeResize="0"/>
          <p:nvPr/>
        </p:nvPicPr>
        <p:blipFill>
          <a:blip r:embed="rId3">
            <a:alphaModFix/>
          </a:blip>
          <a:stretch>
            <a:fillRect/>
          </a:stretch>
        </p:blipFill>
        <p:spPr>
          <a:xfrm>
            <a:off x="4400375" y="391600"/>
            <a:ext cx="4511449" cy="4074051"/>
          </a:xfrm>
          <a:prstGeom prst="rect">
            <a:avLst/>
          </a:prstGeom>
          <a:noFill/>
          <a:ln>
            <a:noFill/>
          </a:ln>
        </p:spPr>
      </p:pic>
      <p:sp>
        <p:nvSpPr>
          <p:cNvPr id="768" name="Google Shape;768;p92"/>
          <p:cNvSpPr/>
          <p:nvPr/>
        </p:nvSpPr>
        <p:spPr>
          <a:xfrm>
            <a:off x="4572000" y="3778350"/>
            <a:ext cx="4160100" cy="6177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93"/>
          <p:cNvSpPr txBox="1"/>
          <p:nvPr>
            <p:ph type="ctrTitle"/>
          </p:nvPr>
        </p:nvSpPr>
        <p:spPr>
          <a:xfrm>
            <a:off x="836050" y="1372900"/>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fr"/>
              <a:t>Model Drift (dérive du modèle)</a:t>
            </a:r>
            <a:endParaRPr/>
          </a:p>
        </p:txBody>
      </p:sp>
      <p:sp>
        <p:nvSpPr>
          <p:cNvPr id="774" name="Google Shape;774;p9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pic>
        <p:nvPicPr>
          <p:cNvPr id="362" name="Google Shape;362;p31"/>
          <p:cNvPicPr preferRelativeResize="0"/>
          <p:nvPr/>
        </p:nvPicPr>
        <p:blipFill>
          <a:blip r:embed="rId3">
            <a:alphaModFix/>
          </a:blip>
          <a:stretch>
            <a:fillRect/>
          </a:stretch>
        </p:blipFill>
        <p:spPr>
          <a:xfrm>
            <a:off x="152400" y="800775"/>
            <a:ext cx="8839204" cy="393620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4"/>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341489" lvl="0" marL="457200" rtl="0" algn="l">
              <a:spcBef>
                <a:spcPts val="0"/>
              </a:spcBef>
              <a:spcAft>
                <a:spcPts val="0"/>
              </a:spcAft>
              <a:buSzPts val="1778"/>
              <a:buChar char="●"/>
            </a:pPr>
            <a:r>
              <a:rPr lang="fr" sz="1777"/>
              <a:t>Le Model Drift (dérive du modèle) c'est lorsque votre modèle commence à ne plus bien fonctionner parce que l'environnement dans lequel il opère a changé.</a:t>
            </a:r>
            <a:endParaRPr sz="1777"/>
          </a:p>
          <a:p>
            <a:pPr indent="0" lvl="0" marL="0" rtl="0" algn="l">
              <a:spcBef>
                <a:spcPts val="0"/>
              </a:spcBef>
              <a:spcAft>
                <a:spcPts val="0"/>
              </a:spcAft>
              <a:buNone/>
            </a:pPr>
            <a:r>
              <a:t/>
            </a:r>
            <a:endParaRPr sz="1777"/>
          </a:p>
          <a:p>
            <a:pPr indent="-341489" lvl="0" marL="457200" rtl="0" algn="l">
              <a:spcBef>
                <a:spcPts val="0"/>
              </a:spcBef>
              <a:spcAft>
                <a:spcPts val="0"/>
              </a:spcAft>
              <a:buSzPts val="1778"/>
              <a:buChar char="●"/>
            </a:pPr>
            <a:r>
              <a:rPr lang="fr" sz="1777"/>
              <a:t>Deux types principaux:</a:t>
            </a:r>
            <a:endParaRPr sz="1777"/>
          </a:p>
          <a:p>
            <a:pPr indent="-341489" lvl="1" marL="914400" rtl="0" algn="l">
              <a:spcBef>
                <a:spcPts val="0"/>
              </a:spcBef>
              <a:spcAft>
                <a:spcPts val="0"/>
              </a:spcAft>
              <a:buSzPts val="1778"/>
              <a:buChar char="○"/>
            </a:pPr>
            <a:r>
              <a:rPr b="0" lang="fr" sz="1777"/>
              <a:t>l</a:t>
            </a:r>
            <a:r>
              <a:rPr b="0" lang="fr" sz="1777"/>
              <a:t>e Data Drift</a:t>
            </a:r>
            <a:endParaRPr b="0" sz="1777"/>
          </a:p>
          <a:p>
            <a:pPr indent="-341489" lvl="1" marL="914400" rtl="0" algn="l">
              <a:spcBef>
                <a:spcPts val="0"/>
              </a:spcBef>
              <a:spcAft>
                <a:spcPts val="0"/>
              </a:spcAft>
              <a:buSzPts val="1778"/>
              <a:buChar char="○"/>
            </a:pPr>
            <a:r>
              <a:rPr b="0" lang="fr" sz="1777"/>
              <a:t>le Concept Drift</a:t>
            </a:r>
            <a:endParaRPr b="0" sz="1777"/>
          </a:p>
          <a:p>
            <a:pPr indent="0" lvl="0" marL="0" rtl="0" algn="l">
              <a:spcBef>
                <a:spcPts val="0"/>
              </a:spcBef>
              <a:spcAft>
                <a:spcPts val="0"/>
              </a:spcAft>
              <a:buNone/>
            </a:pPr>
            <a:r>
              <a:t/>
            </a:r>
            <a:endParaRPr sz="1777"/>
          </a:p>
          <a:p>
            <a:pPr indent="0" lvl="0" marL="0" rtl="0" algn="l">
              <a:spcBef>
                <a:spcPts val="0"/>
              </a:spcBef>
              <a:spcAft>
                <a:spcPts val="0"/>
              </a:spcAft>
              <a:buNone/>
            </a:pPr>
            <a:r>
              <a:t/>
            </a:r>
            <a:endParaRPr sz="1777"/>
          </a:p>
          <a:p>
            <a:pPr indent="0" lvl="0" marL="0" rtl="0" algn="l">
              <a:spcBef>
                <a:spcPts val="0"/>
              </a:spcBef>
              <a:spcAft>
                <a:spcPts val="0"/>
              </a:spcAft>
              <a:buNone/>
            </a:pPr>
            <a:r>
              <a:t/>
            </a:r>
            <a:endParaRPr sz="1777"/>
          </a:p>
          <a:p>
            <a:pPr indent="0" lvl="0" marL="457200" rtl="0" algn="l">
              <a:spcBef>
                <a:spcPts val="0"/>
              </a:spcBef>
              <a:spcAft>
                <a:spcPts val="0"/>
              </a:spcAft>
              <a:buNone/>
            </a:pPr>
            <a:r>
              <a:t/>
            </a:r>
            <a:endParaRPr sz="1777"/>
          </a:p>
          <a:p>
            <a:pPr indent="0" lvl="0" marL="0" rtl="0" algn="l">
              <a:spcBef>
                <a:spcPts val="0"/>
              </a:spcBef>
              <a:spcAft>
                <a:spcPts val="0"/>
              </a:spcAft>
              <a:buNone/>
            </a:pPr>
            <a:r>
              <a:t/>
            </a:r>
            <a:endParaRPr sz="1777"/>
          </a:p>
          <a:p>
            <a:pPr indent="0" lvl="0" marL="457200" rtl="0" algn="l">
              <a:spcBef>
                <a:spcPts val="0"/>
              </a:spcBef>
              <a:spcAft>
                <a:spcPts val="0"/>
              </a:spcAft>
              <a:buNone/>
            </a:pPr>
            <a:r>
              <a:t/>
            </a:r>
            <a:endParaRPr sz="1777"/>
          </a:p>
        </p:txBody>
      </p:sp>
      <p:sp>
        <p:nvSpPr>
          <p:cNvPr id="780" name="Google Shape;780;p9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5"/>
          <p:cNvSpPr txBox="1"/>
          <p:nvPr>
            <p:ph type="ctrTitle"/>
          </p:nvPr>
        </p:nvSpPr>
        <p:spPr>
          <a:xfrm>
            <a:off x="836050" y="1372900"/>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fr"/>
              <a:t>Data</a:t>
            </a:r>
            <a:r>
              <a:rPr lang="fr"/>
              <a:t> Drift</a:t>
            </a:r>
            <a:endParaRPr/>
          </a:p>
        </p:txBody>
      </p:sp>
      <p:sp>
        <p:nvSpPr>
          <p:cNvPr id="786" name="Google Shape;786;p9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6"/>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fr" sz="1777"/>
              <a:t>Le Data Drift survient lorsque la distribution des données (variables indépendantes) changent.</a:t>
            </a:r>
            <a:endParaRPr sz="1777"/>
          </a:p>
          <a:p>
            <a:pPr indent="0" lvl="0" marL="0" rtl="0" algn="l">
              <a:spcBef>
                <a:spcPts val="0"/>
              </a:spcBef>
              <a:spcAft>
                <a:spcPts val="0"/>
              </a:spcAft>
              <a:buNone/>
            </a:pPr>
            <a:r>
              <a:t/>
            </a:r>
            <a:endParaRPr sz="1777"/>
          </a:p>
          <a:p>
            <a:pPr indent="0" lvl="0" marL="0" rtl="0" algn="l">
              <a:spcBef>
                <a:spcPts val="0"/>
              </a:spcBef>
              <a:spcAft>
                <a:spcPts val="0"/>
              </a:spcAft>
              <a:buNone/>
            </a:pPr>
            <a:r>
              <a:rPr b="0" lang="fr" sz="1777"/>
              <a:t>Par exemple, dans le cadre du projet, le data drift pourrait se manifester lorsque des tendances émergent dans certaines catégories, python devenant de plus en plus populaire.</a:t>
            </a:r>
            <a:endParaRPr b="0" sz="1777"/>
          </a:p>
          <a:p>
            <a:pPr indent="0" lvl="0" marL="0" rtl="0" algn="l">
              <a:spcBef>
                <a:spcPts val="0"/>
              </a:spcBef>
              <a:spcAft>
                <a:spcPts val="0"/>
              </a:spcAft>
              <a:buNone/>
            </a:pPr>
            <a:r>
              <a:t/>
            </a:r>
            <a:endParaRPr b="0" sz="1777"/>
          </a:p>
        </p:txBody>
      </p:sp>
      <p:sp>
        <p:nvSpPr>
          <p:cNvPr id="792" name="Google Shape;792;p9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7"/>
          <p:cNvSpPr txBox="1"/>
          <p:nvPr>
            <p:ph type="ctrTitle"/>
          </p:nvPr>
        </p:nvSpPr>
        <p:spPr>
          <a:xfrm>
            <a:off x="836050" y="1372900"/>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fr"/>
              <a:t>Concept</a:t>
            </a:r>
            <a:r>
              <a:rPr lang="fr"/>
              <a:t> Drift</a:t>
            </a:r>
            <a:endParaRPr/>
          </a:p>
        </p:txBody>
      </p:sp>
      <p:sp>
        <p:nvSpPr>
          <p:cNvPr id="798" name="Google Shape;798;p9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8"/>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fr" sz="1777"/>
              <a:t>Le Concept Drift survient lorsque les propriétés de la variable dépendante changent.</a:t>
            </a:r>
            <a:endParaRPr sz="1777"/>
          </a:p>
          <a:p>
            <a:pPr indent="0" lvl="0" marL="0" rtl="0" algn="l">
              <a:spcBef>
                <a:spcPts val="0"/>
              </a:spcBef>
              <a:spcAft>
                <a:spcPts val="0"/>
              </a:spcAft>
              <a:buNone/>
            </a:pPr>
            <a:r>
              <a:t/>
            </a:r>
            <a:endParaRPr sz="1777"/>
          </a:p>
          <a:p>
            <a:pPr indent="0" lvl="0" marL="0" rtl="0" algn="l">
              <a:spcBef>
                <a:spcPts val="0"/>
              </a:spcBef>
              <a:spcAft>
                <a:spcPts val="0"/>
              </a:spcAft>
              <a:buNone/>
            </a:pPr>
            <a:r>
              <a:rPr b="0" lang="fr" sz="1777"/>
              <a:t>Dans le cadre de ce projet, le data drift pourrait se manifester si les utilisateurs commencent à utiliser des termes différents pour décrire les articles de la catégorie python. Bien que la répartition des articles resterait inchangée (le nombre total d'articles python reste le même), </a:t>
            </a:r>
            <a:endParaRPr b="0" sz="1777"/>
          </a:p>
          <a:p>
            <a:pPr indent="0" lvl="0" marL="0" rtl="0" algn="l">
              <a:spcBef>
                <a:spcPts val="0"/>
              </a:spcBef>
              <a:spcAft>
                <a:spcPts val="0"/>
              </a:spcAft>
              <a:buNone/>
            </a:pPr>
            <a:r>
              <a:rPr b="0" lang="fr" sz="1777"/>
              <a:t>Cela aurait pour conséquence de changer la relation entre les variables indépendantes et dépendantes.</a:t>
            </a:r>
            <a:endParaRPr b="0" sz="1777"/>
          </a:p>
        </p:txBody>
      </p:sp>
      <p:sp>
        <p:nvSpPr>
          <p:cNvPr id="804" name="Google Shape;804;p9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9"/>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fr" sz="2677" u="sng"/>
              <a:t>Détecter la dérive du modèle (model drift)</a:t>
            </a:r>
            <a:r>
              <a:rPr lang="fr" sz="2677" u="sng"/>
              <a:t>:</a:t>
            </a:r>
            <a:endParaRPr sz="2677" u="sng"/>
          </a:p>
          <a:p>
            <a:pPr indent="0" lvl="0" marL="0" rtl="0" algn="l">
              <a:spcBef>
                <a:spcPts val="0"/>
              </a:spcBef>
              <a:spcAft>
                <a:spcPts val="0"/>
              </a:spcAft>
              <a:buNone/>
            </a:pPr>
            <a:r>
              <a:t/>
            </a:r>
            <a:endParaRPr sz="1777"/>
          </a:p>
          <a:p>
            <a:pPr indent="0" lvl="0" marL="457200" rtl="0" algn="l">
              <a:spcBef>
                <a:spcPts val="0"/>
              </a:spcBef>
              <a:spcAft>
                <a:spcPts val="0"/>
              </a:spcAft>
              <a:buNone/>
            </a:pPr>
            <a:r>
              <a:t/>
            </a:r>
            <a:endParaRPr sz="1777"/>
          </a:p>
          <a:p>
            <a:pPr indent="-341489" lvl="0" marL="457200" rtl="0" algn="l">
              <a:spcBef>
                <a:spcPts val="0"/>
              </a:spcBef>
              <a:spcAft>
                <a:spcPts val="0"/>
              </a:spcAft>
              <a:buSzPts val="1778"/>
              <a:buChar char="●"/>
            </a:pPr>
            <a:r>
              <a:rPr lang="fr" sz="1777"/>
              <a:t>On peut régulièrement mesurer les performances du modèle en comparant les valeurs prédites aux valeurs réelles. Avec des données que le modèle ne connait pas. Avec des métriques différentes en fonction du contexte (Accuracy, Precision, Recall, F1-score, etc.)</a:t>
            </a:r>
            <a:endParaRPr b="0" sz="1777"/>
          </a:p>
        </p:txBody>
      </p:sp>
      <p:sp>
        <p:nvSpPr>
          <p:cNvPr id="810" name="Google Shape;810;p9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0"/>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0" lang="fr" sz="1777" u="sng"/>
              <a:t>Outils à considérer:</a:t>
            </a:r>
            <a:endParaRPr b="0" sz="1777" u="sng"/>
          </a:p>
          <a:p>
            <a:pPr indent="0" lvl="0" marL="0" rtl="0" algn="l">
              <a:spcBef>
                <a:spcPts val="0"/>
              </a:spcBef>
              <a:spcAft>
                <a:spcPts val="0"/>
              </a:spcAft>
              <a:buNone/>
            </a:pPr>
            <a:r>
              <a:t/>
            </a:r>
            <a:endParaRPr b="0" sz="1777"/>
          </a:p>
          <a:p>
            <a:pPr indent="0" lvl="0" marL="0" rtl="0" algn="l">
              <a:spcBef>
                <a:spcPts val="0"/>
              </a:spcBef>
              <a:spcAft>
                <a:spcPts val="0"/>
              </a:spcAft>
              <a:buNone/>
            </a:pPr>
            <a:r>
              <a:t/>
            </a:r>
            <a:endParaRPr b="0" sz="1777"/>
          </a:p>
          <a:p>
            <a:pPr indent="0" lvl="0" marL="0" rtl="0" algn="l">
              <a:spcBef>
                <a:spcPts val="0"/>
              </a:spcBef>
              <a:spcAft>
                <a:spcPts val="0"/>
              </a:spcAft>
              <a:buNone/>
            </a:pPr>
            <a:r>
              <a:t/>
            </a:r>
            <a:endParaRPr b="0" sz="1777"/>
          </a:p>
          <a:p>
            <a:pPr indent="0" lvl="0" marL="0" rtl="0" algn="l">
              <a:spcBef>
                <a:spcPts val="0"/>
              </a:spcBef>
              <a:spcAft>
                <a:spcPts val="0"/>
              </a:spcAft>
              <a:buNone/>
            </a:pPr>
            <a:r>
              <a:t/>
            </a:r>
            <a:endParaRPr b="0" sz="1777"/>
          </a:p>
          <a:p>
            <a:pPr indent="0" lvl="0" marL="0" rtl="0" algn="l">
              <a:spcBef>
                <a:spcPts val="0"/>
              </a:spcBef>
              <a:spcAft>
                <a:spcPts val="0"/>
              </a:spcAft>
              <a:buNone/>
            </a:pPr>
            <a:r>
              <a:t/>
            </a:r>
            <a:endParaRPr b="0" sz="1777"/>
          </a:p>
          <a:p>
            <a:pPr indent="0" lvl="0" marL="0" rtl="0" algn="l">
              <a:spcBef>
                <a:spcPts val="0"/>
              </a:spcBef>
              <a:spcAft>
                <a:spcPts val="0"/>
              </a:spcAft>
              <a:buNone/>
            </a:pPr>
            <a:r>
              <a:t/>
            </a:r>
            <a:endParaRPr b="0" sz="1777"/>
          </a:p>
          <a:p>
            <a:pPr indent="0" lvl="0" marL="0" rtl="0" algn="l">
              <a:spcBef>
                <a:spcPts val="0"/>
              </a:spcBef>
              <a:spcAft>
                <a:spcPts val="0"/>
              </a:spcAft>
              <a:buNone/>
            </a:pPr>
            <a:r>
              <a:rPr b="0" lang="fr" sz="1777"/>
              <a:t>Ces outils surveillent les flux de données entrants, les comparant à un jeu de données de référence pour détecter les écarts ou les dérives, déclenchant des alertes en cas de changements significatifs.</a:t>
            </a:r>
            <a:endParaRPr b="0" sz="1777"/>
          </a:p>
          <a:p>
            <a:pPr indent="0" lvl="0" marL="0" rtl="0" algn="l">
              <a:spcBef>
                <a:spcPts val="0"/>
              </a:spcBef>
              <a:spcAft>
                <a:spcPts val="0"/>
              </a:spcAft>
              <a:buNone/>
            </a:pPr>
            <a:r>
              <a:t/>
            </a:r>
            <a:endParaRPr b="0" sz="1777"/>
          </a:p>
        </p:txBody>
      </p:sp>
      <p:sp>
        <p:nvSpPr>
          <p:cNvPr id="816" name="Google Shape;816;p10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817" name="Google Shape;817;p100">
            <a:hlinkClick r:id="rId3"/>
          </p:cNvPr>
          <p:cNvPicPr preferRelativeResize="0"/>
          <p:nvPr/>
        </p:nvPicPr>
        <p:blipFill>
          <a:blip r:embed="rId4">
            <a:alphaModFix/>
          </a:blip>
          <a:stretch>
            <a:fillRect/>
          </a:stretch>
        </p:blipFill>
        <p:spPr>
          <a:xfrm>
            <a:off x="909475" y="1296025"/>
            <a:ext cx="2249625" cy="791625"/>
          </a:xfrm>
          <a:prstGeom prst="rect">
            <a:avLst/>
          </a:prstGeom>
          <a:noFill/>
          <a:ln>
            <a:noFill/>
          </a:ln>
        </p:spPr>
      </p:pic>
      <p:pic>
        <p:nvPicPr>
          <p:cNvPr id="818" name="Google Shape;818;p100">
            <a:hlinkClick r:id="rId5"/>
          </p:cNvPr>
          <p:cNvPicPr preferRelativeResize="0"/>
          <p:nvPr/>
        </p:nvPicPr>
        <p:blipFill>
          <a:blip r:embed="rId6">
            <a:alphaModFix/>
          </a:blip>
          <a:stretch>
            <a:fillRect/>
          </a:stretch>
        </p:blipFill>
        <p:spPr>
          <a:xfrm>
            <a:off x="3450638" y="1254428"/>
            <a:ext cx="2048925" cy="874822"/>
          </a:xfrm>
          <a:prstGeom prst="rect">
            <a:avLst/>
          </a:prstGeom>
          <a:noFill/>
          <a:ln>
            <a:noFill/>
          </a:ln>
        </p:spPr>
      </p:pic>
      <p:pic>
        <p:nvPicPr>
          <p:cNvPr id="819" name="Google Shape;819;p100">
            <a:hlinkClick r:id="rId7"/>
          </p:cNvPr>
          <p:cNvPicPr preferRelativeResize="0"/>
          <p:nvPr/>
        </p:nvPicPr>
        <p:blipFill>
          <a:blip r:embed="rId8">
            <a:alphaModFix/>
          </a:blip>
          <a:stretch>
            <a:fillRect/>
          </a:stretch>
        </p:blipFill>
        <p:spPr>
          <a:xfrm>
            <a:off x="5978175" y="1254424"/>
            <a:ext cx="2318840" cy="8748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1"/>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40"/>
              <a:buNone/>
            </a:pPr>
            <a:r>
              <a:rPr lang="fr" sz="1910" u="sng"/>
              <a:t>Système d’événement</a:t>
            </a:r>
            <a:endParaRPr sz="1910" u="sng"/>
          </a:p>
          <a:p>
            <a:pPr indent="0" lvl="0" marL="0" rtl="0" algn="l">
              <a:spcBef>
                <a:spcPts val="0"/>
              </a:spcBef>
              <a:spcAft>
                <a:spcPts val="0"/>
              </a:spcAft>
              <a:buSzPts val="990"/>
              <a:buNone/>
            </a:pPr>
            <a:r>
              <a:t/>
            </a:r>
            <a:endParaRPr sz="1100"/>
          </a:p>
          <a:p>
            <a:pPr indent="0" lvl="0" marL="0" rtl="0" algn="l">
              <a:spcBef>
                <a:spcPts val="0"/>
              </a:spcBef>
              <a:spcAft>
                <a:spcPts val="0"/>
              </a:spcAft>
              <a:buSzPts val="990"/>
              <a:buNone/>
            </a:pPr>
            <a:r>
              <a:rPr lang="fr" sz="1100"/>
              <a:t>On pourrait créer le système d’événement en faisant:</a:t>
            </a:r>
            <a:endParaRPr sz="1100"/>
          </a:p>
          <a:p>
            <a:pPr indent="0" lvl="0" marL="0" rtl="0" algn="l">
              <a:spcBef>
                <a:spcPts val="0"/>
              </a:spcBef>
              <a:spcAft>
                <a:spcPts val="0"/>
              </a:spcAft>
              <a:buSzPts val="990"/>
              <a:buNone/>
            </a:pPr>
            <a:r>
              <a:t/>
            </a:r>
            <a:endParaRPr sz="1100"/>
          </a:p>
          <a:p>
            <a:pPr indent="-298450" lvl="0" marL="457200" rtl="0" algn="l">
              <a:spcBef>
                <a:spcPts val="0"/>
              </a:spcBef>
              <a:spcAft>
                <a:spcPts val="0"/>
              </a:spcAft>
              <a:buSzPts val="1100"/>
              <a:buAutoNum type="arabicParenR"/>
            </a:pPr>
            <a:r>
              <a:rPr lang="fr" sz="1100"/>
              <a:t>Indicateurs et métriques</a:t>
            </a:r>
            <a:endParaRPr sz="1100"/>
          </a:p>
          <a:p>
            <a:pPr indent="-298450" lvl="1" marL="914400" rtl="0" algn="l">
              <a:spcBef>
                <a:spcPts val="0"/>
              </a:spcBef>
              <a:spcAft>
                <a:spcPts val="0"/>
              </a:spcAft>
              <a:buSzPts val="1100"/>
              <a:buAutoNum type="alphaLcParenR"/>
            </a:pPr>
            <a:r>
              <a:rPr b="0" lang="fr" sz="1100"/>
              <a:t>Précision, Rappel, F1-score (supervisé)</a:t>
            </a:r>
            <a:endParaRPr b="0" sz="1100"/>
          </a:p>
          <a:p>
            <a:pPr indent="-298450" lvl="1" marL="914400" rtl="0" algn="l">
              <a:spcBef>
                <a:spcPts val="0"/>
              </a:spcBef>
              <a:spcAft>
                <a:spcPts val="0"/>
              </a:spcAft>
              <a:buSzPts val="1100"/>
              <a:buAutoNum type="alphaLcParenR"/>
            </a:pPr>
            <a:r>
              <a:rPr b="0" lang="fr" sz="1100"/>
              <a:t>cohérence, perplexité (non supervisé)</a:t>
            </a:r>
            <a:endParaRPr b="0" sz="1100"/>
          </a:p>
          <a:p>
            <a:pPr indent="-298450" lvl="1" marL="914400" rtl="0" algn="l">
              <a:spcBef>
                <a:spcPts val="0"/>
              </a:spcBef>
              <a:spcAft>
                <a:spcPts val="0"/>
              </a:spcAft>
              <a:buSzPts val="1100"/>
              <a:buAutoNum type="alphaLcParenR"/>
            </a:pPr>
            <a:r>
              <a:rPr b="0" lang="fr" sz="1100"/>
              <a:t>temps de prédiction</a:t>
            </a:r>
            <a:endParaRPr b="0" sz="1100"/>
          </a:p>
          <a:p>
            <a:pPr indent="0" lvl="0" marL="914400" rtl="0" algn="l">
              <a:spcBef>
                <a:spcPts val="0"/>
              </a:spcBef>
              <a:spcAft>
                <a:spcPts val="0"/>
              </a:spcAft>
              <a:buSzPts val="990"/>
              <a:buNone/>
            </a:pPr>
            <a:r>
              <a:t/>
            </a:r>
            <a:endParaRPr b="0" sz="1100"/>
          </a:p>
          <a:p>
            <a:pPr indent="-298450" lvl="0" marL="457200" rtl="0" algn="l">
              <a:spcBef>
                <a:spcPts val="0"/>
              </a:spcBef>
              <a:spcAft>
                <a:spcPts val="0"/>
              </a:spcAft>
              <a:buSzPts val="1100"/>
              <a:buAutoNum type="arabicParenR"/>
            </a:pPr>
            <a:r>
              <a:rPr lang="fr" sz="1100"/>
              <a:t>Types d'alerte préconisées</a:t>
            </a:r>
            <a:endParaRPr sz="1100"/>
          </a:p>
          <a:p>
            <a:pPr indent="-298450" lvl="1" marL="914400" rtl="0" algn="l">
              <a:spcBef>
                <a:spcPts val="0"/>
              </a:spcBef>
              <a:spcAft>
                <a:spcPts val="0"/>
              </a:spcAft>
              <a:buSzPts val="1100"/>
              <a:buAutoNum type="alphaLcParenR"/>
            </a:pPr>
            <a:r>
              <a:rPr b="0" lang="fr" sz="1100"/>
              <a:t>Alertes basées sur des seuils : Déclenchées lorsque les indicateurs de performance dépassent ou tombent en dessous de seuils prédéfini. Cela indique une dégradation de la performance.</a:t>
            </a:r>
            <a:endParaRPr b="0" sz="1100"/>
          </a:p>
          <a:p>
            <a:pPr indent="0" lvl="0" marL="914400" rtl="0" algn="l">
              <a:spcBef>
                <a:spcPts val="0"/>
              </a:spcBef>
              <a:spcAft>
                <a:spcPts val="0"/>
              </a:spcAft>
              <a:buSzPts val="990"/>
              <a:buNone/>
            </a:pPr>
            <a:r>
              <a:t/>
            </a:r>
            <a:endParaRPr b="0" sz="1100"/>
          </a:p>
          <a:p>
            <a:pPr indent="-298450" lvl="0" marL="457200" rtl="0" algn="l">
              <a:spcBef>
                <a:spcPts val="0"/>
              </a:spcBef>
              <a:spcAft>
                <a:spcPts val="0"/>
              </a:spcAft>
              <a:buSzPts val="1100"/>
              <a:buAutoNum type="arabicParenR"/>
            </a:pPr>
            <a:r>
              <a:rPr lang="fr" sz="1100"/>
              <a:t>Outils envisagés pour mettre en œuvre le système de suivi</a:t>
            </a:r>
            <a:endParaRPr sz="1100"/>
          </a:p>
          <a:p>
            <a:pPr indent="-298450" lvl="1" marL="914400" rtl="0" algn="l">
              <a:spcBef>
                <a:spcPts val="0"/>
              </a:spcBef>
              <a:spcAft>
                <a:spcPts val="0"/>
              </a:spcAft>
              <a:buSzPts val="1100"/>
              <a:buAutoNum type="alphaLcParenR"/>
            </a:pPr>
            <a:r>
              <a:rPr b="0" lang="fr" sz="1100"/>
              <a:t>Alibi Detect</a:t>
            </a:r>
            <a:endParaRPr b="0" sz="1100"/>
          </a:p>
          <a:p>
            <a:pPr indent="-298450" lvl="1" marL="914400" rtl="0" algn="l">
              <a:spcBef>
                <a:spcPts val="0"/>
              </a:spcBef>
              <a:spcAft>
                <a:spcPts val="0"/>
              </a:spcAft>
              <a:buSzPts val="1100"/>
              <a:buAutoNum type="alphaLcParenR"/>
            </a:pPr>
            <a:r>
              <a:rPr b="0" lang="fr" sz="1100"/>
              <a:t>Evidently AI</a:t>
            </a:r>
            <a:endParaRPr b="0" sz="1100"/>
          </a:p>
          <a:p>
            <a:pPr indent="-298450" lvl="1" marL="914400" rtl="0" algn="l">
              <a:spcBef>
                <a:spcPts val="0"/>
              </a:spcBef>
              <a:spcAft>
                <a:spcPts val="0"/>
              </a:spcAft>
              <a:buSzPts val="1100"/>
              <a:buAutoNum type="alphaLcParenR"/>
            </a:pPr>
            <a:r>
              <a:rPr b="0" lang="fr" sz="1100"/>
              <a:t>Popmon</a:t>
            </a:r>
            <a:endParaRPr b="0" sz="1100"/>
          </a:p>
          <a:p>
            <a:pPr indent="0" lvl="0" marL="914400" rtl="0" algn="l">
              <a:spcBef>
                <a:spcPts val="0"/>
              </a:spcBef>
              <a:spcAft>
                <a:spcPts val="0"/>
              </a:spcAft>
              <a:buNone/>
            </a:pPr>
            <a:r>
              <a:t/>
            </a:r>
            <a:endParaRPr b="0" sz="1100"/>
          </a:p>
          <a:p>
            <a:pPr indent="-298450" lvl="0" marL="457200" rtl="0" algn="l">
              <a:spcBef>
                <a:spcPts val="0"/>
              </a:spcBef>
              <a:spcAft>
                <a:spcPts val="0"/>
              </a:spcAft>
              <a:buSzPts val="1100"/>
              <a:buAutoNum type="arabicParenR"/>
            </a:pPr>
            <a:r>
              <a:rPr lang="fr" sz="1100"/>
              <a:t>Notification</a:t>
            </a:r>
            <a:endParaRPr sz="1100"/>
          </a:p>
          <a:p>
            <a:pPr indent="-298450" lvl="1" marL="914400" rtl="0" algn="l">
              <a:spcBef>
                <a:spcPts val="0"/>
              </a:spcBef>
              <a:spcAft>
                <a:spcPts val="0"/>
              </a:spcAft>
              <a:buSzPts val="1100"/>
              <a:buAutoNum type="alphaLcParenR"/>
            </a:pPr>
            <a:r>
              <a:rPr b="0" lang="fr" sz="1100"/>
              <a:t>Envoyer une alerte par email avec les métriques</a:t>
            </a:r>
            <a:endParaRPr b="0" sz="1100"/>
          </a:p>
          <a:p>
            <a:pPr indent="-298450" lvl="1" marL="914400" rtl="0" algn="l">
              <a:spcBef>
                <a:spcPts val="0"/>
              </a:spcBef>
              <a:spcAft>
                <a:spcPts val="0"/>
              </a:spcAft>
              <a:buSzPts val="1100"/>
              <a:buAutoNum type="alphaLcParenR"/>
            </a:pPr>
            <a:r>
              <a:rPr b="0" lang="fr" sz="1100"/>
              <a:t>Envoyer une alerte par slack avec les métriques</a:t>
            </a:r>
            <a:endParaRPr b="0" sz="1100"/>
          </a:p>
          <a:p>
            <a:pPr indent="-298450" lvl="1" marL="914400" rtl="0" algn="l">
              <a:spcBef>
                <a:spcPts val="0"/>
              </a:spcBef>
              <a:spcAft>
                <a:spcPts val="0"/>
              </a:spcAft>
              <a:buSzPts val="1100"/>
              <a:buAutoNum type="alphaLcParenR"/>
            </a:pPr>
            <a:r>
              <a:t/>
            </a:r>
            <a:endParaRPr b="0" sz="1100"/>
          </a:p>
          <a:p>
            <a:pPr indent="0" lvl="0" marL="0" rtl="0" algn="l">
              <a:spcBef>
                <a:spcPts val="0"/>
              </a:spcBef>
              <a:spcAft>
                <a:spcPts val="0"/>
              </a:spcAft>
              <a:buSzPts val="990"/>
              <a:buNone/>
            </a:pPr>
            <a:r>
              <a:t/>
            </a:r>
            <a:endParaRPr b="0" sz="1100"/>
          </a:p>
        </p:txBody>
      </p:sp>
      <p:sp>
        <p:nvSpPr>
          <p:cNvPr id="825" name="Google Shape;825;p10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02"/>
          <p:cNvSpPr txBox="1"/>
          <p:nvPr>
            <p:ph type="ctrTitle"/>
          </p:nvPr>
        </p:nvSpPr>
        <p:spPr>
          <a:xfrm>
            <a:off x="648450" y="977700"/>
            <a:ext cx="7847100" cy="3188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fr" sz="3000"/>
              <a:t>RGPD: Les 5 grands principes</a:t>
            </a:r>
            <a:endParaRPr sz="3000"/>
          </a:p>
          <a:p>
            <a:pPr indent="0" lvl="0" marL="0" rtl="0" algn="l">
              <a:lnSpc>
                <a:spcPct val="115000"/>
              </a:lnSpc>
              <a:spcBef>
                <a:spcPts val="0"/>
              </a:spcBef>
              <a:spcAft>
                <a:spcPts val="0"/>
              </a:spcAft>
              <a:buNone/>
            </a:pPr>
            <a:r>
              <a:rPr lang="fr" sz="1600" u="sng">
                <a:hlinkClick r:id="rId3"/>
              </a:rPr>
              <a:t>https://www.cnil.fr/fr/cnil-direct/question/quels-sont-les-grands-principes-des-regles-de-protection-des-donnees</a:t>
            </a:r>
            <a:endParaRPr sz="1200" u="sng"/>
          </a:p>
          <a:p>
            <a:pPr indent="0" lvl="0" marL="0" rtl="0" algn="l">
              <a:lnSpc>
                <a:spcPct val="115000"/>
              </a:lnSpc>
              <a:spcBef>
                <a:spcPts val="0"/>
              </a:spcBef>
              <a:spcAft>
                <a:spcPts val="0"/>
              </a:spcAft>
              <a:buNone/>
            </a:pPr>
            <a:r>
              <a:t/>
            </a:r>
            <a:endParaRPr sz="1200" u="sng"/>
          </a:p>
          <a:p>
            <a:pPr indent="0" lvl="0" marL="0" rtl="0" algn="l">
              <a:spcBef>
                <a:spcPts val="0"/>
              </a:spcBef>
              <a:spcAft>
                <a:spcPts val="0"/>
              </a:spcAft>
              <a:buNone/>
            </a:pPr>
            <a:r>
              <a:rPr b="0" lang="fr" sz="1777"/>
              <a:t>Aucune donnée personnelle telle que le nom et l'adresse e-mail des auteurs des questions et réponses n'a été collectée.</a:t>
            </a:r>
            <a:endParaRPr b="0" sz="1777"/>
          </a:p>
          <a:p>
            <a:pPr indent="0" lvl="0" marL="0" rtl="0" algn="l">
              <a:spcBef>
                <a:spcPts val="0"/>
              </a:spcBef>
              <a:spcAft>
                <a:spcPts val="0"/>
              </a:spcAft>
              <a:buNone/>
            </a:pPr>
            <a:r>
              <a:t/>
            </a:r>
            <a:endParaRPr b="0" sz="1777"/>
          </a:p>
          <a:p>
            <a:pPr indent="0" lvl="0" marL="0" rtl="0" algn="l">
              <a:spcBef>
                <a:spcPts val="0"/>
              </a:spcBef>
              <a:spcAft>
                <a:spcPts val="0"/>
              </a:spcAft>
              <a:buNone/>
            </a:pPr>
            <a:r>
              <a:rPr b="0" lang="fr" sz="1777"/>
              <a:t>Les autres données (non personnelles) ont uniquement été stockées localement afin d'entraîner les modèles de prédiction.</a:t>
            </a:r>
            <a:endParaRPr b="0" sz="1777"/>
          </a:p>
          <a:p>
            <a:pPr indent="0" lvl="0" marL="0" rtl="0" algn="l">
              <a:lnSpc>
                <a:spcPct val="115000"/>
              </a:lnSpc>
              <a:spcBef>
                <a:spcPts val="0"/>
              </a:spcBef>
              <a:spcAft>
                <a:spcPts val="0"/>
              </a:spcAft>
              <a:buNone/>
            </a:pPr>
            <a:r>
              <a:t/>
            </a:r>
            <a:endParaRPr b="0" sz="15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3"/>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fr"/>
              <a:t>Merci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2"/>
          <p:cNvSpPr txBox="1"/>
          <p:nvPr>
            <p:ph type="ctrTitle"/>
          </p:nvPr>
        </p:nvSpPr>
        <p:spPr>
          <a:xfrm>
            <a:off x="824000" y="1613825"/>
            <a:ext cx="7062900" cy="18729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lang="fr"/>
              <a:t>2</a:t>
            </a:r>
            <a:r>
              <a:rPr lang="fr"/>
              <a:t>- Récupération des données avec </a:t>
            </a:r>
            <a:r>
              <a:rPr lang="fr"/>
              <a:t>StackAPI (wrapper Python)</a:t>
            </a:r>
            <a:endParaRPr/>
          </a:p>
          <a:p>
            <a:pPr indent="0" lvl="0" marL="0" rtl="0" algn="l">
              <a:lnSpc>
                <a:spcPct val="100000"/>
              </a:lnSpc>
              <a:spcBef>
                <a:spcPts val="0"/>
              </a:spcBef>
              <a:spcAft>
                <a:spcPts val="0"/>
              </a:spcAft>
              <a:buSzPct val="100000"/>
              <a:buNone/>
            </a:pPr>
            <a:r>
              <a:t/>
            </a:r>
            <a:endParaRPr/>
          </a:p>
        </p:txBody>
      </p:sp>
      <p:sp>
        <p:nvSpPr>
          <p:cNvPr id="368" name="Google Shape;368;p3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3"/>
          <p:cNvSpPr txBox="1"/>
          <p:nvPr>
            <p:ph type="ctrTitle"/>
          </p:nvPr>
        </p:nvSpPr>
        <p:spPr>
          <a:xfrm>
            <a:off x="824000" y="587775"/>
            <a:ext cx="7818600" cy="4174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0895"/>
              <a:buNone/>
            </a:pPr>
            <a:r>
              <a:rPr lang="fr" sz="2977" u="sng"/>
              <a:t>Objectif:</a:t>
            </a:r>
            <a:endParaRPr sz="2977" u="sng"/>
          </a:p>
          <a:p>
            <a:pPr indent="0" lvl="0" marL="0" rtl="0" algn="l">
              <a:lnSpc>
                <a:spcPct val="100000"/>
              </a:lnSpc>
              <a:spcBef>
                <a:spcPts val="0"/>
              </a:spcBef>
              <a:spcAft>
                <a:spcPts val="0"/>
              </a:spcAft>
              <a:buSzPct val="163636"/>
              <a:buNone/>
            </a:pPr>
            <a:r>
              <a:t/>
            </a:r>
            <a:endParaRPr sz="2200" u="sng"/>
          </a:p>
          <a:p>
            <a:pPr indent="-330200" lvl="0" marL="457200" rtl="0" algn="l">
              <a:spcBef>
                <a:spcPts val="0"/>
              </a:spcBef>
              <a:spcAft>
                <a:spcPts val="0"/>
              </a:spcAft>
              <a:buSzPct val="100000"/>
              <a:buChar char="●"/>
            </a:pPr>
            <a:r>
              <a:rPr lang="fr" sz="1777"/>
              <a:t>Extraire des données le titre, body, tags et score</a:t>
            </a:r>
            <a:endParaRPr sz="1777"/>
          </a:p>
          <a:p>
            <a:pPr indent="0" lvl="0" marL="457200" rtl="0" algn="l">
              <a:spcBef>
                <a:spcPts val="0"/>
              </a:spcBef>
              <a:spcAft>
                <a:spcPts val="0"/>
              </a:spcAft>
              <a:buNone/>
            </a:pPr>
            <a:r>
              <a:t/>
            </a:r>
            <a:endParaRPr sz="1777"/>
          </a:p>
          <a:p>
            <a:pPr indent="-330200" lvl="0" marL="457200" rtl="0" algn="l">
              <a:spcBef>
                <a:spcPts val="0"/>
              </a:spcBef>
              <a:spcAft>
                <a:spcPts val="0"/>
              </a:spcAft>
              <a:buSzPct val="100000"/>
              <a:buChar char="●"/>
            </a:pPr>
            <a:r>
              <a:rPr lang="fr" sz="1777"/>
              <a:t>Pour élaborer un modèle robuste, nous sélectionnons les questions qui répondent aux critères suivants : </a:t>
            </a:r>
            <a:endParaRPr sz="1777"/>
          </a:p>
          <a:p>
            <a:pPr indent="0" lvl="0" marL="457200" rtl="0" algn="l">
              <a:spcBef>
                <a:spcPts val="0"/>
              </a:spcBef>
              <a:spcAft>
                <a:spcPts val="0"/>
              </a:spcAft>
              <a:buNone/>
            </a:pPr>
            <a:r>
              <a:t/>
            </a:r>
            <a:endParaRPr sz="1777"/>
          </a:p>
          <a:p>
            <a:pPr indent="-330200" lvl="1" marL="914400" rtl="0" algn="l">
              <a:spcBef>
                <a:spcPts val="0"/>
              </a:spcBef>
              <a:spcAft>
                <a:spcPts val="0"/>
              </a:spcAft>
              <a:buSzPct val="100000"/>
              <a:buChar char="○"/>
            </a:pPr>
            <a:r>
              <a:rPr b="0" lang="fr" sz="1777"/>
              <a:t>Posséder au moins 5 tags, puisque notre objectif principal est de prédire des tags. </a:t>
            </a:r>
            <a:endParaRPr b="0" sz="1777"/>
          </a:p>
          <a:p>
            <a:pPr indent="0" lvl="0" marL="914400" rtl="0" algn="l">
              <a:spcBef>
                <a:spcPts val="0"/>
              </a:spcBef>
              <a:spcAft>
                <a:spcPts val="0"/>
              </a:spcAft>
              <a:buNone/>
            </a:pPr>
            <a:r>
              <a:t/>
            </a:r>
            <a:endParaRPr b="0" sz="1777"/>
          </a:p>
          <a:p>
            <a:pPr indent="-330200" lvl="1" marL="914400" rtl="0" algn="l">
              <a:spcBef>
                <a:spcPts val="0"/>
              </a:spcBef>
              <a:spcAft>
                <a:spcPts val="0"/>
              </a:spcAft>
              <a:buSzPct val="100000"/>
              <a:buChar char="○"/>
            </a:pPr>
            <a:r>
              <a:rPr b="0" lang="fr" sz="1777"/>
              <a:t>Avoir un nombre de vues supérieur à 20. </a:t>
            </a:r>
            <a:endParaRPr b="0" sz="1777"/>
          </a:p>
          <a:p>
            <a:pPr indent="0" lvl="0" marL="914400" rtl="0" algn="l">
              <a:spcBef>
                <a:spcPts val="0"/>
              </a:spcBef>
              <a:spcAft>
                <a:spcPts val="0"/>
              </a:spcAft>
              <a:buNone/>
            </a:pPr>
            <a:r>
              <a:t/>
            </a:r>
            <a:endParaRPr b="0" sz="1777"/>
          </a:p>
          <a:p>
            <a:pPr indent="-330200" lvl="1" marL="914400" rtl="0" algn="l">
              <a:spcBef>
                <a:spcPts val="0"/>
              </a:spcBef>
              <a:spcAft>
                <a:spcPts val="0"/>
              </a:spcAft>
              <a:buSzPct val="100000"/>
              <a:buChar char="○"/>
            </a:pPr>
            <a:r>
              <a:rPr b="0" lang="fr" sz="1777"/>
              <a:t>Comporter au moins 1 réponse.</a:t>
            </a:r>
            <a:endParaRPr b="0" sz="1777"/>
          </a:p>
          <a:p>
            <a:pPr indent="0" lvl="0" marL="457200" rtl="0" algn="l">
              <a:spcBef>
                <a:spcPts val="0"/>
              </a:spcBef>
              <a:spcAft>
                <a:spcPts val="0"/>
              </a:spcAft>
              <a:buNone/>
            </a:pPr>
            <a:r>
              <a:t/>
            </a:r>
            <a:endParaRPr sz="1777"/>
          </a:p>
          <a:p>
            <a:pPr indent="-330200" lvl="0" marL="457200" rtl="0" algn="l">
              <a:spcBef>
                <a:spcPts val="0"/>
              </a:spcBef>
              <a:spcAft>
                <a:spcPts val="0"/>
              </a:spcAft>
              <a:buSzPct val="100000"/>
              <a:buChar char="●"/>
            </a:pPr>
            <a:r>
              <a:rPr lang="fr" sz="1777"/>
              <a:t>Utilisation de BeautifulSoup pour parser le HTML</a:t>
            </a:r>
            <a:endParaRPr sz="1777"/>
          </a:p>
          <a:p>
            <a:pPr indent="0" lvl="0" marL="0" rtl="0" algn="l">
              <a:spcBef>
                <a:spcPts val="0"/>
              </a:spcBef>
              <a:spcAft>
                <a:spcPts val="0"/>
              </a:spcAft>
              <a:buNone/>
            </a:pPr>
            <a:r>
              <a:t/>
            </a:r>
            <a:endParaRPr sz="1977"/>
          </a:p>
        </p:txBody>
      </p:sp>
      <p:sp>
        <p:nvSpPr>
          <p:cNvPr id="374" name="Google Shape;374;p3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